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60.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diagrams/colors1.xml" ContentType="application/vnd.openxmlformats-officedocument.drawingml.diagramColors+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handoutMasterIdLst>
    <p:handoutMasterId r:id="rId63"/>
  </p:handoutMasterIdLst>
  <p:sldIdLst>
    <p:sldId id="578" r:id="rId2"/>
    <p:sldId id="456" r:id="rId3"/>
    <p:sldId id="502" r:id="rId4"/>
    <p:sldId id="582" r:id="rId5"/>
    <p:sldId id="581" r:id="rId6"/>
    <p:sldId id="457" r:id="rId7"/>
    <p:sldId id="517" r:id="rId8"/>
    <p:sldId id="518" r:id="rId9"/>
    <p:sldId id="519" r:id="rId10"/>
    <p:sldId id="520" r:id="rId11"/>
    <p:sldId id="521" r:id="rId12"/>
    <p:sldId id="522" r:id="rId13"/>
    <p:sldId id="523" r:id="rId14"/>
    <p:sldId id="524" r:id="rId15"/>
    <p:sldId id="525" r:id="rId16"/>
    <p:sldId id="526" r:id="rId17"/>
    <p:sldId id="527" r:id="rId18"/>
    <p:sldId id="580" r:id="rId19"/>
    <p:sldId id="528" r:id="rId20"/>
    <p:sldId id="530" r:id="rId21"/>
    <p:sldId id="531" r:id="rId22"/>
    <p:sldId id="532" r:id="rId23"/>
    <p:sldId id="533" r:id="rId24"/>
    <p:sldId id="458" r:id="rId25"/>
    <p:sldId id="515" r:id="rId26"/>
    <p:sldId id="459" r:id="rId27"/>
    <p:sldId id="460" r:id="rId28"/>
    <p:sldId id="516" r:id="rId29"/>
    <p:sldId id="461" r:id="rId30"/>
    <p:sldId id="462" r:id="rId31"/>
    <p:sldId id="463" r:id="rId32"/>
    <p:sldId id="464" r:id="rId33"/>
    <p:sldId id="465" r:id="rId34"/>
    <p:sldId id="534" r:id="rId35"/>
    <p:sldId id="535" r:id="rId36"/>
    <p:sldId id="536" r:id="rId37"/>
    <p:sldId id="537" r:id="rId38"/>
    <p:sldId id="579" r:id="rId39"/>
    <p:sldId id="539" r:id="rId40"/>
    <p:sldId id="540" r:id="rId41"/>
    <p:sldId id="541" r:id="rId42"/>
    <p:sldId id="542" r:id="rId43"/>
    <p:sldId id="543" r:id="rId44"/>
    <p:sldId id="544" r:id="rId45"/>
    <p:sldId id="545" r:id="rId46"/>
    <p:sldId id="546" r:id="rId47"/>
    <p:sldId id="547" r:id="rId48"/>
    <p:sldId id="548" r:id="rId49"/>
    <p:sldId id="549" r:id="rId50"/>
    <p:sldId id="550" r:id="rId51"/>
    <p:sldId id="1650" r:id="rId52"/>
    <p:sldId id="1765" r:id="rId53"/>
    <p:sldId id="552" r:id="rId54"/>
    <p:sldId id="553" r:id="rId55"/>
    <p:sldId id="554" r:id="rId56"/>
    <p:sldId id="555" r:id="rId57"/>
    <p:sldId id="556" r:id="rId58"/>
    <p:sldId id="557" r:id="rId59"/>
    <p:sldId id="286" r:id="rId60"/>
    <p:sldId id="538" r:id="rId61"/>
  </p:sldIdLst>
  <p:sldSz cx="9144000" cy="6858000" type="screen4x3"/>
  <p:notesSz cx="6858000" cy="9144000"/>
  <p:defaultTex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FF9900"/>
    <a:srgbClr val="FFCC66"/>
    <a:srgbClr val="000066"/>
    <a:srgbClr val="000099"/>
    <a:srgbClr val="0000FF"/>
    <a:srgbClr val="FFFF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40" autoAdjust="0"/>
    <p:restoredTop sz="82930" autoAdjust="0"/>
  </p:normalViewPr>
  <p:slideViewPr>
    <p:cSldViewPr>
      <p:cViewPr varScale="1">
        <p:scale>
          <a:sx n="92" d="100"/>
          <a:sy n="92" d="100"/>
        </p:scale>
        <p:origin x="2022" y="78"/>
      </p:cViewPr>
      <p:guideLst>
        <p:guide orient="horz" pos="2160"/>
        <p:guide pos="2880"/>
      </p:guideLst>
    </p:cSldViewPr>
  </p:slideViewPr>
  <p:outlineViewPr>
    <p:cViewPr>
      <p:scale>
        <a:sx n="33" d="100"/>
        <a:sy n="33" d="100"/>
      </p:scale>
      <p:origin x="0" y="-19044"/>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Lst>
  </p:outlineViewPr>
  <p:notesTextViewPr>
    <p:cViewPr>
      <p:scale>
        <a:sx n="100" d="100"/>
        <a:sy n="100" d="100"/>
      </p:scale>
      <p:origin x="0" y="0"/>
    </p:cViewPr>
  </p:notesTextViewPr>
  <p:sorterViewPr>
    <p:cViewPr varScale="1">
      <p:scale>
        <a:sx n="1" d="1"/>
        <a:sy n="1" d="1"/>
      </p:scale>
      <p:origin x="0" y="-16434"/>
    </p:cViewPr>
  </p:sorterViewPr>
  <p:notesViewPr>
    <p:cSldViewPr>
      <p:cViewPr varScale="1">
        <p:scale>
          <a:sx n="84" d="100"/>
          <a:sy n="84" d="100"/>
        </p:scale>
        <p:origin x="313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handoutMaster" Target="handoutMasters/handoutMaster1.xml"/><Relationship Id="rId68"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69" Type="http://schemas.openxmlformats.org/officeDocument/2006/relationships/customXml" Target="../customXml/item2.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7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_rels/viewProps.xml.rels><?xml version="1.0" encoding="UTF-8" standalone="yes"?>
<Relationships xmlns="http://schemas.openxmlformats.org/package/2006/relationships"><Relationship Id="rId8" Type="http://schemas.openxmlformats.org/officeDocument/2006/relationships/slide" Target="slides/slide53.xml"/><Relationship Id="rId13" Type="http://schemas.openxmlformats.org/officeDocument/2006/relationships/slide" Target="slides/slide58.xml"/><Relationship Id="rId3" Type="http://schemas.openxmlformats.org/officeDocument/2006/relationships/slide" Target="slides/slide13.xml"/><Relationship Id="rId7" Type="http://schemas.openxmlformats.org/officeDocument/2006/relationships/slide" Target="slides/slide51.xml"/><Relationship Id="rId12" Type="http://schemas.openxmlformats.org/officeDocument/2006/relationships/slide" Target="slides/slide57.xml"/><Relationship Id="rId2" Type="http://schemas.openxmlformats.org/officeDocument/2006/relationships/slide" Target="slides/slide12.xml"/><Relationship Id="rId1" Type="http://schemas.openxmlformats.org/officeDocument/2006/relationships/slide" Target="slides/slide2.xml"/><Relationship Id="rId6" Type="http://schemas.openxmlformats.org/officeDocument/2006/relationships/slide" Target="slides/slide50.xml"/><Relationship Id="rId11" Type="http://schemas.openxmlformats.org/officeDocument/2006/relationships/slide" Target="slides/slide56.xml"/><Relationship Id="rId5" Type="http://schemas.openxmlformats.org/officeDocument/2006/relationships/slide" Target="slides/slide49.xml"/><Relationship Id="rId10" Type="http://schemas.openxmlformats.org/officeDocument/2006/relationships/slide" Target="slides/slide55.xml"/><Relationship Id="rId4" Type="http://schemas.openxmlformats.org/officeDocument/2006/relationships/slide" Target="slides/slide48.xml"/><Relationship Id="rId9"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0DA252-2043-4A32-9F4A-504372000642}" type="doc">
      <dgm:prSet loTypeId="urn:microsoft.com/office/officeart/2005/8/layout/cycle1" loCatId="cycle" qsTypeId="urn:microsoft.com/office/officeart/2005/8/quickstyle/simple1" qsCatId="simple" csTypeId="urn:microsoft.com/office/officeart/2005/8/colors/accent1_2" csCatId="accent1" phldr="1"/>
      <dgm:spPr/>
    </dgm:pt>
    <dgm:pt modelId="{0242AAFA-27F2-4491-BF04-631D289B7A8C}">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Comparison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of Alternatives</a:t>
          </a:r>
        </a:p>
      </dgm:t>
    </dgm:pt>
    <dgm:pt modelId="{0507E461-EAA9-4074-AC6F-379C2376D0DD}" type="parTrans" cxnId="{8C7309E8-2BCB-458E-B219-6BB9B8FC62CE}">
      <dgm:prSet/>
      <dgm:spPr/>
      <dgm:t>
        <a:bodyPr/>
        <a:lstStyle/>
        <a:p>
          <a:endParaRPr lang="en-US"/>
        </a:p>
      </dgm:t>
    </dgm:pt>
    <dgm:pt modelId="{B64FDAF3-33C6-4F42-BA20-BAC7E6ED4C30}" type="sibTrans" cxnId="{8C7309E8-2BCB-458E-B219-6BB9B8FC62CE}">
      <dgm:prSet/>
      <dgm:spPr/>
      <dgm:t>
        <a:bodyPr/>
        <a:lstStyle/>
        <a:p>
          <a:endParaRPr lang="en-US"/>
        </a:p>
      </dgm:t>
    </dgm:pt>
    <dgm:pt modelId="{B8240867-37F4-45AC-95B7-E3C5F1D14231}">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3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Design</a:t>
          </a:r>
        </a:p>
      </dgm:t>
    </dgm:pt>
    <dgm:pt modelId="{BEF3EBA6-701C-489C-95E2-C60B7E060324}" type="parTrans" cxnId="{48E461F7-B9C6-4EA9-9BFE-5CD5B67FAF01}">
      <dgm:prSet/>
      <dgm:spPr/>
      <dgm:t>
        <a:bodyPr/>
        <a:lstStyle/>
        <a:p>
          <a:endParaRPr lang="en-US"/>
        </a:p>
      </dgm:t>
    </dgm:pt>
    <dgm:pt modelId="{0A8BDD03-8471-40F8-A9AF-67B8F3E4B150}" type="sibTrans" cxnId="{48E461F7-B9C6-4EA9-9BFE-5CD5B67FAF01}">
      <dgm:prSet/>
      <dgm:spPr/>
      <dgm:t>
        <a:bodyPr/>
        <a:lstStyle/>
        <a:p>
          <a:endParaRPr lang="en-US"/>
        </a:p>
      </dgm:t>
    </dgm:pt>
    <dgm:pt modelId="{FCADEC35-C3EA-4888-82B8-4135C9C6BFDD}">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Detailed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Analysis</a:t>
          </a:r>
        </a:p>
      </dgm:t>
    </dgm:pt>
    <dgm:pt modelId="{C11AC77F-8F52-401A-B54D-43106504709F}" type="parTrans" cxnId="{7A697999-1A4C-4AF3-BF28-250850B1F257}">
      <dgm:prSet/>
      <dgm:spPr/>
      <dgm:t>
        <a:bodyPr/>
        <a:lstStyle/>
        <a:p>
          <a:endParaRPr lang="en-US"/>
        </a:p>
      </dgm:t>
    </dgm:pt>
    <dgm:pt modelId="{9DE1E5B9-6536-4445-82F8-ECF56B349B7E}" type="sibTrans" cxnId="{7A697999-1A4C-4AF3-BF28-250850B1F257}">
      <dgm:prSet/>
      <dgm:spPr/>
      <dgm:t>
        <a:bodyPr/>
        <a:lstStyle/>
        <a:p>
          <a:endParaRPr lang="en-US"/>
        </a:p>
      </dgm:t>
    </dgm:pt>
    <dgm:pt modelId="{B38BCC5B-5E64-4998-8184-5A610E84E43C}" type="pres">
      <dgm:prSet presAssocID="{4B0DA252-2043-4A32-9F4A-504372000642}" presName="cycle" presStyleCnt="0">
        <dgm:presLayoutVars>
          <dgm:dir/>
          <dgm:resizeHandles val="exact"/>
        </dgm:presLayoutVars>
      </dgm:prSet>
      <dgm:spPr/>
    </dgm:pt>
    <dgm:pt modelId="{873E12FD-06D2-413C-A280-2F833298B779}" type="pres">
      <dgm:prSet presAssocID="{0242AAFA-27F2-4491-BF04-631D289B7A8C}" presName="dummy" presStyleCnt="0"/>
      <dgm:spPr/>
    </dgm:pt>
    <dgm:pt modelId="{4B19E201-B853-4525-9A6C-3B72E89AD31A}" type="pres">
      <dgm:prSet presAssocID="{0242AAFA-27F2-4491-BF04-631D289B7A8C}" presName="node" presStyleLbl="revTx" presStyleIdx="0" presStyleCnt="3" custScaleX="126624">
        <dgm:presLayoutVars>
          <dgm:bulletEnabled val="1"/>
        </dgm:presLayoutVars>
      </dgm:prSet>
      <dgm:spPr/>
    </dgm:pt>
    <dgm:pt modelId="{86710B3D-B4FD-49E2-A225-D87ADF60791B}" type="pres">
      <dgm:prSet presAssocID="{B64FDAF3-33C6-4F42-BA20-BAC7E6ED4C30}" presName="sibTrans" presStyleLbl="node1" presStyleIdx="0" presStyleCnt="3"/>
      <dgm:spPr/>
    </dgm:pt>
    <dgm:pt modelId="{2AAD7796-A1BF-4DD7-96F8-8BDA9B2B3254}" type="pres">
      <dgm:prSet presAssocID="{B8240867-37F4-45AC-95B7-E3C5F1D14231}" presName="dummy" presStyleCnt="0"/>
      <dgm:spPr/>
    </dgm:pt>
    <dgm:pt modelId="{61452023-8920-4F6A-8FE0-20E01EAE37EC}" type="pres">
      <dgm:prSet presAssocID="{B8240867-37F4-45AC-95B7-E3C5F1D14231}" presName="node" presStyleLbl="revTx" presStyleIdx="1" presStyleCnt="3">
        <dgm:presLayoutVars>
          <dgm:bulletEnabled val="1"/>
        </dgm:presLayoutVars>
      </dgm:prSet>
      <dgm:spPr/>
    </dgm:pt>
    <dgm:pt modelId="{520EBED3-551A-4EF7-91F3-9DA7D45777CB}" type="pres">
      <dgm:prSet presAssocID="{0A8BDD03-8471-40F8-A9AF-67B8F3E4B150}" presName="sibTrans" presStyleLbl="node1" presStyleIdx="1" presStyleCnt="3"/>
      <dgm:spPr/>
    </dgm:pt>
    <dgm:pt modelId="{8974DE76-204E-4958-8726-75A3C70254EF}" type="pres">
      <dgm:prSet presAssocID="{FCADEC35-C3EA-4888-82B8-4135C9C6BFDD}" presName="dummy" presStyleCnt="0"/>
      <dgm:spPr/>
    </dgm:pt>
    <dgm:pt modelId="{B114A967-D238-4982-B00F-FB6E2CCCEDBB}" type="pres">
      <dgm:prSet presAssocID="{FCADEC35-C3EA-4888-82B8-4135C9C6BFDD}" presName="node" presStyleLbl="revTx" presStyleIdx="2" presStyleCnt="3">
        <dgm:presLayoutVars>
          <dgm:bulletEnabled val="1"/>
        </dgm:presLayoutVars>
      </dgm:prSet>
      <dgm:spPr/>
    </dgm:pt>
    <dgm:pt modelId="{E5950F48-F62E-4F09-8883-BDDC6C6EDB32}" type="pres">
      <dgm:prSet presAssocID="{9DE1E5B9-6536-4445-82F8-ECF56B349B7E}" presName="sibTrans" presStyleLbl="node1" presStyleIdx="2" presStyleCnt="3"/>
      <dgm:spPr/>
    </dgm:pt>
  </dgm:ptLst>
  <dgm:cxnLst>
    <dgm:cxn modelId="{4E5AC42B-EEAF-492E-A0A9-2D74B7C453D4}" type="presOf" srcId="{0242AAFA-27F2-4491-BF04-631D289B7A8C}" destId="{4B19E201-B853-4525-9A6C-3B72E89AD31A}" srcOrd="0" destOrd="0" presId="urn:microsoft.com/office/officeart/2005/8/layout/cycle1"/>
    <dgm:cxn modelId="{2843512C-0E33-401E-9DA0-2F82E2FC4537}" type="presOf" srcId="{0A8BDD03-8471-40F8-A9AF-67B8F3E4B150}" destId="{520EBED3-551A-4EF7-91F3-9DA7D45777CB}" srcOrd="0" destOrd="0" presId="urn:microsoft.com/office/officeart/2005/8/layout/cycle1"/>
    <dgm:cxn modelId="{7A697999-1A4C-4AF3-BF28-250850B1F257}" srcId="{4B0DA252-2043-4A32-9F4A-504372000642}" destId="{FCADEC35-C3EA-4888-82B8-4135C9C6BFDD}" srcOrd="2" destOrd="0" parTransId="{C11AC77F-8F52-401A-B54D-43106504709F}" sibTransId="{9DE1E5B9-6536-4445-82F8-ECF56B349B7E}"/>
    <dgm:cxn modelId="{2191FEA2-3E23-4724-A6AA-9CA9C1A7EC21}" type="presOf" srcId="{B8240867-37F4-45AC-95B7-E3C5F1D14231}" destId="{61452023-8920-4F6A-8FE0-20E01EAE37EC}" srcOrd="0" destOrd="0" presId="urn:microsoft.com/office/officeart/2005/8/layout/cycle1"/>
    <dgm:cxn modelId="{BE60BBA7-C7B5-42AF-B674-D1D973F620DF}" type="presOf" srcId="{4B0DA252-2043-4A32-9F4A-504372000642}" destId="{B38BCC5B-5E64-4998-8184-5A610E84E43C}" srcOrd="0" destOrd="0" presId="urn:microsoft.com/office/officeart/2005/8/layout/cycle1"/>
    <dgm:cxn modelId="{64313CAA-8E3A-48A3-BEFD-14B303C38F50}" type="presOf" srcId="{B64FDAF3-33C6-4F42-BA20-BAC7E6ED4C30}" destId="{86710B3D-B4FD-49E2-A225-D87ADF60791B}" srcOrd="0" destOrd="0" presId="urn:microsoft.com/office/officeart/2005/8/layout/cycle1"/>
    <dgm:cxn modelId="{7AB918BF-D8C6-4D07-820E-2CCF1B7DB78D}" type="presOf" srcId="{9DE1E5B9-6536-4445-82F8-ECF56B349B7E}" destId="{E5950F48-F62E-4F09-8883-BDDC6C6EDB32}" srcOrd="0" destOrd="0" presId="urn:microsoft.com/office/officeart/2005/8/layout/cycle1"/>
    <dgm:cxn modelId="{6E182CC7-D0C5-47C7-BC9D-2C1F0229997A}" type="presOf" srcId="{FCADEC35-C3EA-4888-82B8-4135C9C6BFDD}" destId="{B114A967-D238-4982-B00F-FB6E2CCCEDBB}" srcOrd="0" destOrd="0" presId="urn:microsoft.com/office/officeart/2005/8/layout/cycle1"/>
    <dgm:cxn modelId="{8C7309E8-2BCB-458E-B219-6BB9B8FC62CE}" srcId="{4B0DA252-2043-4A32-9F4A-504372000642}" destId="{0242AAFA-27F2-4491-BF04-631D289B7A8C}" srcOrd="0" destOrd="0" parTransId="{0507E461-EAA9-4074-AC6F-379C2376D0DD}" sibTransId="{B64FDAF3-33C6-4F42-BA20-BAC7E6ED4C30}"/>
    <dgm:cxn modelId="{48E461F7-B9C6-4EA9-9BFE-5CD5B67FAF01}" srcId="{4B0DA252-2043-4A32-9F4A-504372000642}" destId="{B8240867-37F4-45AC-95B7-E3C5F1D14231}" srcOrd="1" destOrd="0" parTransId="{BEF3EBA6-701C-489C-95E2-C60B7E060324}" sibTransId="{0A8BDD03-8471-40F8-A9AF-67B8F3E4B150}"/>
    <dgm:cxn modelId="{52830653-EE03-4625-AF79-B79CE9EF0BE5}" type="presParOf" srcId="{B38BCC5B-5E64-4998-8184-5A610E84E43C}" destId="{873E12FD-06D2-413C-A280-2F833298B779}" srcOrd="0" destOrd="0" presId="urn:microsoft.com/office/officeart/2005/8/layout/cycle1"/>
    <dgm:cxn modelId="{A7AB1F49-81BD-40F9-9EB9-ADAC2CFC3CBC}" type="presParOf" srcId="{B38BCC5B-5E64-4998-8184-5A610E84E43C}" destId="{4B19E201-B853-4525-9A6C-3B72E89AD31A}" srcOrd="1" destOrd="0" presId="urn:microsoft.com/office/officeart/2005/8/layout/cycle1"/>
    <dgm:cxn modelId="{BDD559D7-DDE4-4CAA-8571-8904A3D43A55}" type="presParOf" srcId="{B38BCC5B-5E64-4998-8184-5A610E84E43C}" destId="{86710B3D-B4FD-49E2-A225-D87ADF60791B}" srcOrd="2" destOrd="0" presId="urn:microsoft.com/office/officeart/2005/8/layout/cycle1"/>
    <dgm:cxn modelId="{20D0698F-5FA4-456C-9595-B4DD1BD956EB}" type="presParOf" srcId="{B38BCC5B-5E64-4998-8184-5A610E84E43C}" destId="{2AAD7796-A1BF-4DD7-96F8-8BDA9B2B3254}" srcOrd="3" destOrd="0" presId="urn:microsoft.com/office/officeart/2005/8/layout/cycle1"/>
    <dgm:cxn modelId="{8683BB92-6811-4770-8C64-6BE40D7E92F1}" type="presParOf" srcId="{B38BCC5B-5E64-4998-8184-5A610E84E43C}" destId="{61452023-8920-4F6A-8FE0-20E01EAE37EC}" srcOrd="4" destOrd="0" presId="urn:microsoft.com/office/officeart/2005/8/layout/cycle1"/>
    <dgm:cxn modelId="{04A9E161-EB0C-4268-8326-5F1E919898A0}" type="presParOf" srcId="{B38BCC5B-5E64-4998-8184-5A610E84E43C}" destId="{520EBED3-551A-4EF7-91F3-9DA7D45777CB}" srcOrd="5" destOrd="0" presId="urn:microsoft.com/office/officeart/2005/8/layout/cycle1"/>
    <dgm:cxn modelId="{5188C574-4137-4B0C-970F-38427919C2DE}" type="presParOf" srcId="{B38BCC5B-5E64-4998-8184-5A610E84E43C}" destId="{8974DE76-204E-4958-8726-75A3C70254EF}" srcOrd="6" destOrd="0" presId="urn:microsoft.com/office/officeart/2005/8/layout/cycle1"/>
    <dgm:cxn modelId="{93BDEEAB-523D-4C6E-AB0B-CD57768A80FB}" type="presParOf" srcId="{B38BCC5B-5E64-4998-8184-5A610E84E43C}" destId="{B114A967-D238-4982-B00F-FB6E2CCCEDBB}" srcOrd="7" destOrd="0" presId="urn:microsoft.com/office/officeart/2005/8/layout/cycle1"/>
    <dgm:cxn modelId="{32FE61DE-A03B-4EC4-8A70-679E97FE094F}" type="presParOf" srcId="{B38BCC5B-5E64-4998-8184-5A610E84E43C}" destId="{E5950F48-F62E-4F09-8883-BDDC6C6EDB32}" srcOrd="8"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19E201-B853-4525-9A6C-3B72E89AD31A}">
      <dsp:nvSpPr>
        <dsp:cNvPr id="0" name=""/>
        <dsp:cNvSpPr/>
      </dsp:nvSpPr>
      <dsp:spPr>
        <a:xfrm>
          <a:off x="4369073" y="354592"/>
          <a:ext cx="2292237" cy="1810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kern="1200" cap="none" normalizeH="0" baseline="0" dirty="0">
              <a:ln>
                <a:noFill/>
              </a:ln>
              <a:solidFill>
                <a:schemeClr val="tx1"/>
              </a:solidFill>
              <a:effectLst/>
              <a:latin typeface="Arial" panose="020B0604020202020204" pitchFamily="34" charset="0"/>
              <a:cs typeface="Arial" panose="020B0604020202020204" pitchFamily="34" charset="0"/>
            </a:rPr>
            <a:t>Comparison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kern="1200" cap="none" normalizeH="0" baseline="0" dirty="0">
              <a:ln>
                <a:noFill/>
              </a:ln>
              <a:solidFill>
                <a:schemeClr val="tx1"/>
              </a:solidFill>
              <a:effectLst/>
              <a:latin typeface="Arial" panose="020B0604020202020204" pitchFamily="34" charset="0"/>
              <a:cs typeface="Arial" panose="020B0604020202020204" pitchFamily="34" charset="0"/>
            </a:rPr>
            <a:t>of Alternatives</a:t>
          </a:r>
        </a:p>
      </dsp:txBody>
      <dsp:txXfrm>
        <a:off x="4369073" y="354592"/>
        <a:ext cx="2292237" cy="1810270"/>
      </dsp:txXfrm>
    </dsp:sp>
    <dsp:sp modelId="{86710B3D-B4FD-49E2-A225-D87ADF60791B}">
      <dsp:nvSpPr>
        <dsp:cNvPr id="0" name=""/>
        <dsp:cNvSpPr/>
      </dsp:nvSpPr>
      <dsp:spPr>
        <a:xfrm>
          <a:off x="1855722" y="-774"/>
          <a:ext cx="4277170" cy="4277170"/>
        </a:xfrm>
        <a:prstGeom prst="circularArrow">
          <a:avLst>
            <a:gd name="adj1" fmla="val 8253"/>
            <a:gd name="adj2" fmla="val 576520"/>
            <a:gd name="adj3" fmla="val 2962011"/>
            <a:gd name="adj4" fmla="val 52958"/>
            <a:gd name="adj5" fmla="val 962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1452023-8920-4F6A-8FE0-20E01EAE37EC}">
      <dsp:nvSpPr>
        <dsp:cNvPr id="0" name=""/>
        <dsp:cNvSpPr/>
      </dsp:nvSpPr>
      <dsp:spPr>
        <a:xfrm>
          <a:off x="3089172" y="2988840"/>
          <a:ext cx="1810270" cy="1810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610" tIns="54610" rIns="54610" bIns="5461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300" b="0" i="0" u="none" strike="noStrike" kern="1200" cap="none" normalizeH="0" baseline="0" dirty="0">
              <a:ln>
                <a:noFill/>
              </a:ln>
              <a:solidFill>
                <a:schemeClr val="tx1"/>
              </a:solidFill>
              <a:effectLst/>
              <a:latin typeface="Arial" panose="020B0604020202020204" pitchFamily="34" charset="0"/>
              <a:cs typeface="Arial" panose="020B0604020202020204" pitchFamily="34"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kern="1200" cap="none" normalizeH="0" baseline="0" dirty="0">
              <a:ln>
                <a:noFill/>
              </a:ln>
              <a:solidFill>
                <a:schemeClr val="tx1"/>
              </a:solidFill>
              <a:effectLst/>
              <a:latin typeface="Arial" panose="020B0604020202020204" pitchFamily="34" charset="0"/>
              <a:cs typeface="Arial" panose="020B0604020202020204" pitchFamily="34" charset="0"/>
            </a:rPr>
            <a:t>Design</a:t>
          </a:r>
        </a:p>
      </dsp:txBody>
      <dsp:txXfrm>
        <a:off x="3089172" y="2988840"/>
        <a:ext cx="1810270" cy="1810270"/>
      </dsp:txXfrm>
    </dsp:sp>
    <dsp:sp modelId="{520EBED3-551A-4EF7-91F3-9DA7D45777CB}">
      <dsp:nvSpPr>
        <dsp:cNvPr id="0" name=""/>
        <dsp:cNvSpPr/>
      </dsp:nvSpPr>
      <dsp:spPr>
        <a:xfrm>
          <a:off x="1855722" y="-774"/>
          <a:ext cx="4277170" cy="4277170"/>
        </a:xfrm>
        <a:prstGeom prst="circularArrow">
          <a:avLst>
            <a:gd name="adj1" fmla="val 8253"/>
            <a:gd name="adj2" fmla="val 576520"/>
            <a:gd name="adj3" fmla="val 10170522"/>
            <a:gd name="adj4" fmla="val 7261469"/>
            <a:gd name="adj5" fmla="val 962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114A967-D238-4982-B00F-FB6E2CCCEDBB}">
      <dsp:nvSpPr>
        <dsp:cNvPr id="0" name=""/>
        <dsp:cNvSpPr/>
      </dsp:nvSpPr>
      <dsp:spPr>
        <a:xfrm>
          <a:off x="1568288" y="354592"/>
          <a:ext cx="1810270" cy="1810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kern="1200" cap="none" normalizeH="0" baseline="0" dirty="0">
              <a:ln>
                <a:noFill/>
              </a:ln>
              <a:solidFill>
                <a:schemeClr val="tx1"/>
              </a:solidFill>
              <a:effectLst/>
              <a:latin typeface="Arial" panose="020B0604020202020204" pitchFamily="34" charset="0"/>
              <a:cs typeface="Arial" panose="020B0604020202020204" pitchFamily="34" charset="0"/>
            </a:rPr>
            <a:t>Detailed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kern="1200" cap="none" normalizeH="0" baseline="0" dirty="0">
              <a:ln>
                <a:noFill/>
              </a:ln>
              <a:solidFill>
                <a:schemeClr val="tx1"/>
              </a:solidFill>
              <a:effectLst/>
              <a:latin typeface="Arial" panose="020B0604020202020204" pitchFamily="34" charset="0"/>
              <a:cs typeface="Arial" panose="020B0604020202020204" pitchFamily="34" charset="0"/>
            </a:rPr>
            <a:t>Analysis</a:t>
          </a:r>
        </a:p>
      </dsp:txBody>
      <dsp:txXfrm>
        <a:off x="1568288" y="354592"/>
        <a:ext cx="1810270" cy="1810270"/>
      </dsp:txXfrm>
    </dsp:sp>
    <dsp:sp modelId="{E5950F48-F62E-4F09-8883-BDDC6C6EDB32}">
      <dsp:nvSpPr>
        <dsp:cNvPr id="0" name=""/>
        <dsp:cNvSpPr/>
      </dsp:nvSpPr>
      <dsp:spPr>
        <a:xfrm>
          <a:off x="1855722" y="-774"/>
          <a:ext cx="4277170" cy="4277170"/>
        </a:xfrm>
        <a:prstGeom prst="circularArrow">
          <a:avLst>
            <a:gd name="adj1" fmla="val 8253"/>
            <a:gd name="adj2" fmla="val 576520"/>
            <a:gd name="adj3" fmla="val 16362780"/>
            <a:gd name="adj4" fmla="val 14968482"/>
            <a:gd name="adj5" fmla="val 962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endParaRPr lang="en-US" dirty="0">
              <a:latin typeface="Arial" panose="020B0604020202020204" pitchFamily="34" charset="0"/>
            </a:endParaRPr>
          </a:p>
        </p:txBody>
      </p:sp>
      <p:sp>
        <p:nvSpPr>
          <p:cNvPr id="31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37C27BC0-8C83-44A3-81E0-45528917B0E0}" type="slidenum">
              <a:rPr lang="en-US">
                <a:latin typeface="Arial" panose="020B0604020202020204" pitchFamily="34" charset="0"/>
              </a:rPr>
              <a:pPr>
                <a:defRPr/>
              </a:pPr>
              <a:t>‹#›</a:t>
            </a:fld>
            <a:endParaRPr lang="en-US" dirty="0">
              <a:latin typeface="Arial" panose="020B0604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Key Message: </a:t>
            </a:r>
          </a:p>
          <a:p>
            <a:pPr lvl="0"/>
            <a:r>
              <a:rPr lang="en-US" noProof="0" dirty="0"/>
              <a:t>Est. Presentation Time:    minute(s)</a:t>
            </a:r>
          </a:p>
          <a:p>
            <a:pPr lvl="0"/>
            <a:r>
              <a:rPr lang="en-US" noProof="0" dirty="0"/>
              <a:t>Explanation of Cues/Builds: </a:t>
            </a:r>
          </a:p>
          <a:p>
            <a:pPr lvl="0"/>
            <a:r>
              <a:rPr lang="en-US" noProof="0" dirty="0"/>
              <a:t>Suggested Comments: </a:t>
            </a:r>
          </a:p>
          <a:p>
            <a:pPr lvl="0"/>
            <a:r>
              <a:rPr lang="en-US" noProof="0" dirty="0"/>
              <a:t>Suggested Questions: </a:t>
            </a:r>
          </a:p>
          <a:p>
            <a:pPr lvl="0"/>
            <a:r>
              <a:rPr lang="en-US" noProof="0" dirty="0"/>
              <a:t>Additional Information: </a:t>
            </a:r>
          </a:p>
          <a:p>
            <a:pPr lvl="0"/>
            <a:r>
              <a:rPr lang="en-US" noProof="0" dirty="0"/>
              <a:t>Possible Problems: None</a:t>
            </a:r>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pPr>
              <a:defRPr/>
            </a:pPr>
            <a:fld id="{D3AA1005-96A5-4CE0-97A3-E1B7A70FFA11}" type="slidenum">
              <a:rPr lang="en-US" smtClean="0"/>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ops.fhwa.dot.gov/wz/resources/tmp_factsheet.ht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plcm.dot.state.oh.us/plcm/plcm_web.jsp"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ops.fhwa.dot.gov/wz/resources/tmp_factsheet.ht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fhwa.dot.gov/exit.cfm?link=https://www.roads.maryland.gov/index.aspx?PageId=403" TargetMode="External"/><Relationship Id="rId2" Type="http://schemas.openxmlformats.org/officeDocument/2006/relationships/slide" Target="../slides/slide58.xml"/><Relationship Id="rId1" Type="http://schemas.openxmlformats.org/officeDocument/2006/relationships/notesMaster" Target="../notesMasters/notesMaster1.xml"/><Relationship Id="rId6" Type="http://schemas.openxmlformats.org/officeDocument/2006/relationships/hyperlink" Target="https://www.fhwa.dot.gov/exit.cfm?link=http://www.marylandroads.com/Index.aspx?PageId=403%5bamp%5dd=71" TargetMode="External"/><Relationship Id="rId5" Type="http://schemas.openxmlformats.org/officeDocument/2006/relationships/hyperlink" Target="https://www.fhwa.dot.gov/exit.cfm?link=http://attap.umd.edu/lcap/" TargetMode="External"/><Relationship Id="rId4" Type="http://schemas.openxmlformats.org/officeDocument/2006/relationships/hyperlink" Target="https://www.fhwa.dot.gov/exit.cfm?link=http://www.marylandroads.com/Index.aspx?PageId=407" TargetMode="Externa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BDDB975D-CE38-4717-A7CB-ABB3FC5B4D69}" type="slidenum">
              <a:rPr lang="en-US"/>
              <a:pPr/>
              <a:t>1</a:t>
            </a:fld>
            <a:endParaRPr lang="en-US" dirty="0"/>
          </a:p>
        </p:txBody>
      </p:sp>
      <p:sp>
        <p:nvSpPr>
          <p:cNvPr id="139267" name="Rectangle 2"/>
          <p:cNvSpPr>
            <a:spLocks noGrp="1" noRot="1" noChangeAspect="1" noChangeArrowheads="1" noTextEdit="1"/>
          </p:cNvSpPr>
          <p:nvPr>
            <p:ph type="sldImg"/>
          </p:nvPr>
        </p:nvSpPr>
        <p:spPr>
          <a:xfrm>
            <a:off x="1108075" y="654050"/>
            <a:ext cx="4646613" cy="3484563"/>
          </a:xfrm>
          <a:ln/>
        </p:spPr>
      </p:sp>
      <p:sp>
        <p:nvSpPr>
          <p:cNvPr id="139268" name="Rectangle 3"/>
          <p:cNvSpPr>
            <a:spLocks noGrp="1" noChangeArrowheads="1"/>
          </p:cNvSpPr>
          <p:nvPr>
            <p:ph type="body" idx="1"/>
          </p:nvPr>
        </p:nvSpPr>
        <p:spPr>
          <a:xfrm>
            <a:off x="609600" y="4356100"/>
            <a:ext cx="5638800" cy="4138613"/>
          </a:xfrm>
          <a:noFill/>
          <a:ln/>
        </p:spPr>
        <p:txBody>
          <a:bodyPr/>
          <a:lstStyle/>
          <a:p>
            <a:pPr eaLnBrk="1" hangingPunct="1"/>
            <a:r>
              <a:rPr lang="en-US" b="1" dirty="0"/>
              <a:t>Key Message: </a:t>
            </a:r>
            <a:r>
              <a:rPr lang="en-US" dirty="0"/>
              <a:t>Module Opening</a:t>
            </a:r>
            <a:endParaRPr lang="en-US" b="1" dirty="0"/>
          </a:p>
          <a:p>
            <a:pPr eaLnBrk="1" hangingPunct="1"/>
            <a:r>
              <a:rPr lang="en-US" b="1" dirty="0"/>
              <a:t>Est. Presentation Time: </a:t>
            </a:r>
            <a:r>
              <a:rPr lang="en-US" dirty="0"/>
              <a:t>As needed</a:t>
            </a:r>
          </a:p>
          <a:p>
            <a:pPr eaLnBrk="1" hangingPunct="1"/>
            <a:r>
              <a:rPr lang="en-US" b="1" dirty="0"/>
              <a:t>Explanation of Cues/Builds: </a:t>
            </a:r>
            <a:r>
              <a:rPr lang="en-US" dirty="0"/>
              <a:t>None</a:t>
            </a:r>
          </a:p>
          <a:p>
            <a:pPr eaLnBrk="1" hangingPunct="1"/>
            <a:r>
              <a:rPr lang="en-US" b="1" dirty="0"/>
              <a:t>Suggested Comments: </a:t>
            </a:r>
            <a:r>
              <a:rPr lang="en-US" dirty="0"/>
              <a:t>Let’s move to the next module. In this module {name}, we will.. {next slide}</a:t>
            </a:r>
          </a:p>
          <a:p>
            <a:pPr eaLnBrk="1" hangingPunct="1"/>
            <a:r>
              <a:rPr lang="en-US" b="1" dirty="0"/>
              <a:t>Suggested Questions: </a:t>
            </a:r>
            <a:r>
              <a:rPr lang="en-US" dirty="0"/>
              <a:t>None</a:t>
            </a:r>
            <a:endParaRPr lang="en-US" b="1" dirty="0"/>
          </a:p>
          <a:p>
            <a:pPr eaLnBrk="1" hangingPunct="1"/>
            <a:r>
              <a:rPr lang="en-US" b="1" dirty="0">
                <a:cs typeface="Arial" charset="0"/>
              </a:rPr>
              <a:t>Possible Problems: </a:t>
            </a:r>
            <a:r>
              <a:rPr lang="en-US" dirty="0">
                <a:cs typeface="Arial" charset="0"/>
              </a:rPr>
              <a:t>None</a:t>
            </a:r>
          </a:p>
          <a:p>
            <a:pPr eaLnBrk="1" hangingPunct="1"/>
            <a:endParaRPr lang="en-US" sz="1800" dirty="0">
              <a:cs typeface="Arial" charset="0"/>
            </a:endParaRPr>
          </a:p>
        </p:txBody>
      </p:sp>
    </p:spTree>
    <p:extLst>
      <p:ext uri="{BB962C8B-B14F-4D97-AF65-F5344CB8AC3E}">
        <p14:creationId xmlns:p14="http://schemas.microsoft.com/office/powerpoint/2010/main" val="2663370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pPr eaLnBrk="1" hangingPunct="1"/>
            <a:r>
              <a:rPr lang="en-US" b="1" dirty="0"/>
              <a:t>Key Message: </a:t>
            </a:r>
            <a:r>
              <a:rPr lang="en-US" dirty="0"/>
              <a:t>Discuss ITS Work Zone Strategies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eaLnBrk="1" hangingPunct="1"/>
            <a:r>
              <a:rPr lang="en-US" b="1" dirty="0"/>
              <a:t>Suggested Comments: </a:t>
            </a:r>
            <a:r>
              <a:rPr lang="en-US" dirty="0"/>
              <a:t>This is an example of portable traffic management system that incorporates video, sensors, wireless communications, and dynamic message signs integrated throughout the work zone.  Smart Zone gives TMC operators the ability to monitor changing traffic patterns and weather conditions.</a:t>
            </a:r>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Location does not allow for deflection of guardrail (no need to mention).</a:t>
            </a:r>
          </a:p>
        </p:txBody>
      </p:sp>
    </p:spTree>
    <p:extLst>
      <p:ext uri="{BB962C8B-B14F-4D97-AF65-F5344CB8AC3E}">
        <p14:creationId xmlns:p14="http://schemas.microsoft.com/office/powerpoint/2010/main" val="1559790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xfrm>
            <a:off x="228600" y="4267200"/>
            <a:ext cx="6400800" cy="4114800"/>
          </a:xfrm>
          <a:ln/>
        </p:spPr>
        <p:txBody>
          <a:bodyPr/>
          <a:lstStyle/>
          <a:p>
            <a:pPr eaLnBrk="1" hangingPunct="1">
              <a:defRPr/>
            </a:pPr>
            <a:r>
              <a:rPr lang="en-US" sz="1050" b="1" dirty="0"/>
              <a:t>Key Message: </a:t>
            </a:r>
            <a:r>
              <a:rPr lang="en-US" sz="1050" dirty="0"/>
              <a:t>Discuss ITS Work Zone Strategies</a:t>
            </a:r>
          </a:p>
          <a:p>
            <a:pPr eaLnBrk="1" hangingPunct="1">
              <a:defRPr/>
            </a:pPr>
            <a:r>
              <a:rPr lang="en-US" sz="1050" b="1" dirty="0"/>
              <a:t>Est. Presentation Time: </a:t>
            </a:r>
            <a:r>
              <a:rPr lang="en-US" sz="1050" dirty="0"/>
              <a:t>1-2 minute(s)</a:t>
            </a:r>
          </a:p>
          <a:p>
            <a:pPr eaLnBrk="1" hangingPunct="1">
              <a:defRPr/>
            </a:pPr>
            <a:r>
              <a:rPr lang="en-US" sz="1050" b="1" dirty="0"/>
              <a:t>Explanation of Cues/Builds: </a:t>
            </a:r>
            <a:r>
              <a:rPr lang="en-US" sz="1050" dirty="0"/>
              <a:t>None</a:t>
            </a:r>
          </a:p>
          <a:p>
            <a:pPr>
              <a:defRPr/>
            </a:pPr>
            <a:r>
              <a:rPr lang="en-US" sz="1050" b="1" dirty="0"/>
              <a:t>Suggested Comments: </a:t>
            </a:r>
            <a:r>
              <a:rPr lang="en-US" sz="1050" dirty="0"/>
              <a:t>Automated Work Zone Information Systems (AWIS) provide real-time travel information to road users and encouraged diversion to less congested alternate routes during periods of heavy congestion in the work zone. A central computer system collects speed data from roadside detectors, estimates current travel times, and posts work zone travel information on PCMS and a project website. </a:t>
            </a:r>
          </a:p>
          <a:p>
            <a:pPr eaLnBrk="1" hangingPunct="1">
              <a:defRPr/>
            </a:pPr>
            <a:r>
              <a:rPr lang="en-US" sz="1050" b="1" dirty="0"/>
              <a:t>Suggested Questions: </a:t>
            </a:r>
            <a:r>
              <a:rPr lang="en-US" sz="1050" dirty="0"/>
              <a:t>None</a:t>
            </a:r>
          </a:p>
          <a:p>
            <a:pPr eaLnBrk="1" hangingPunct="1">
              <a:defRPr/>
            </a:pPr>
            <a:r>
              <a:rPr lang="en-US" sz="1050" b="1" dirty="0"/>
              <a:t>Additional Information: </a:t>
            </a:r>
            <a:r>
              <a:rPr lang="en-US" sz="1050" dirty="0"/>
              <a:t>A 2004 AWIS deployed by Caltrans in Devore, CA, provided updated travel time information every 10 minutes and displayed one of six different messages depending on the level of congestion detected in the work zone. When congestion was categorized as severe, and travel time estimates exceeded 50 minutes, the central computer system automatically crosschecked traffic conditions on alternate routes to determine if a detour recommendation was warranted. If the alternate route was experiencing free flow conditions, the detour recommendation was displayed in a flashing sequence with the work zone travel time information (e.g., “TRAVEL TIME 50 MIN FROM I-15/I-210 TO SR-138” and “DETOUR TO I-10 EAST”).  In MN, a freeway work zone travel time system provides travel time information in real time for a freeway route that contains work-zones by automatically integrating normal loop data on non-work zone area with temporary work-zone detector data. The system has been operating at the I-494 Wakota bridge work zone since June 2005. It was also applied at the I-94 Crow River work zone area during the bridge rehabilitation period in July 2005.  Speed measurements from the temporary work zone detection system are uploaded to an internet site every 30 seconds. The travel time calculation module, developed by Mn/DOT, accesses the work zone speed data and combines them with the data from the normal loop detectors on the non-work-zone sections. Travel times for different destinations can be calculated every 30 seconds in a given corridor and downloaded back to the variable message signs in the field through the internet.  </a:t>
            </a:r>
            <a:endParaRPr lang="en-US" sz="1050" b="1" dirty="0"/>
          </a:p>
          <a:p>
            <a:pPr eaLnBrk="1" hangingPunct="1">
              <a:defRPr/>
            </a:pPr>
            <a:r>
              <a:rPr lang="en-US" sz="1050" b="1" dirty="0"/>
              <a:t>Possible Problems: </a:t>
            </a:r>
            <a:r>
              <a:rPr lang="en-US" sz="1050" dirty="0"/>
              <a:t>HAR = Highway Advisory Radio</a:t>
            </a:r>
          </a:p>
        </p:txBody>
      </p:sp>
    </p:spTree>
    <p:extLst>
      <p:ext uri="{BB962C8B-B14F-4D97-AF65-F5344CB8AC3E}">
        <p14:creationId xmlns:p14="http://schemas.microsoft.com/office/powerpoint/2010/main" val="7322067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eaLnBrk="1" hangingPunct="1"/>
            <a:r>
              <a:rPr lang="en-US" b="1" dirty="0"/>
              <a:t>Key Message: </a:t>
            </a:r>
            <a:r>
              <a:rPr lang="en-US" dirty="0"/>
              <a:t>Discuss ITS Work Zone Strategies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eaLnBrk="1" hangingPunct="1"/>
            <a:r>
              <a:rPr lang="en-US" b="1" dirty="0"/>
              <a:t>Suggested Comments: </a:t>
            </a:r>
            <a:r>
              <a:rPr lang="en-US" dirty="0"/>
              <a:t>Variable speed limit (VSL) systems detect occupancy, speed, and weather; the data are analyzed by a virtual traffic management center or field unit that uses the information to establish and display a condition-responsive speed limit on signs based on preprogrammed criteria. The data also helps provide real-time information to motorists through changeable message signs, Web sites, and traveler advisory radio alerts. Eliminate the need to cover/remove non-applicable static speed limit signs.</a:t>
            </a:r>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a:p>
            <a:pPr eaLnBrk="1" hangingPunct="1"/>
            <a:endParaRPr lang="en-US" dirty="0"/>
          </a:p>
        </p:txBody>
      </p:sp>
    </p:spTree>
    <p:extLst>
      <p:ext uri="{BB962C8B-B14F-4D97-AF65-F5344CB8AC3E}">
        <p14:creationId xmlns:p14="http://schemas.microsoft.com/office/powerpoint/2010/main" val="25097774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pPr eaLnBrk="1" hangingPunct="1"/>
            <a:r>
              <a:rPr lang="en-US" b="1" dirty="0"/>
              <a:t>Key Message: </a:t>
            </a:r>
            <a:r>
              <a:rPr lang="en-US" dirty="0"/>
              <a:t>Discuss ITS Work Zone Strategies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 </a:t>
            </a:r>
            <a:r>
              <a:rPr lang="en-US" dirty="0"/>
              <a:t>VSL systems are already being used in several states and could be implemented in appropriate areas across the United States to help potentially reduce driver error and speeds, and to enhance the safety of our roadways through the use of innovative technology. </a:t>
            </a:r>
          </a:p>
          <a:p>
            <a:r>
              <a:rPr lang="en-US" dirty="0"/>
              <a:t>AZ, CO, MI, MN, NE, NJ, NM, OR, WA </a:t>
            </a:r>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a:p>
            <a:pPr eaLnBrk="1" hangingPunct="1"/>
            <a:endParaRPr lang="en-US" dirty="0"/>
          </a:p>
        </p:txBody>
      </p:sp>
    </p:spTree>
    <p:extLst>
      <p:ext uri="{BB962C8B-B14F-4D97-AF65-F5344CB8AC3E}">
        <p14:creationId xmlns:p14="http://schemas.microsoft.com/office/powerpoint/2010/main" val="28246032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pPr eaLnBrk="1" hangingPunct="1"/>
            <a:r>
              <a:rPr lang="en-US" b="1" dirty="0"/>
              <a:t>Key Message: </a:t>
            </a:r>
            <a:r>
              <a:rPr lang="en-US" dirty="0"/>
              <a:t>Variable Speed Limits in Work Zones</a:t>
            </a:r>
          </a:p>
          <a:p>
            <a:pPr eaLnBrk="1" hangingPunct="1"/>
            <a:r>
              <a:rPr lang="en-US" b="1" dirty="0"/>
              <a:t>Est. Presentation Time: </a:t>
            </a:r>
            <a:r>
              <a:rPr lang="en-US" dirty="0"/>
              <a:t>1 minute(s)</a:t>
            </a:r>
          </a:p>
          <a:p>
            <a:pPr eaLnBrk="1" hangingPunct="1"/>
            <a:r>
              <a:rPr lang="en-US" b="1" dirty="0"/>
              <a:t>Explanation of Cues/Builds: </a:t>
            </a:r>
            <a:r>
              <a:rPr lang="en-US" dirty="0"/>
              <a:t>None</a:t>
            </a:r>
          </a:p>
          <a:p>
            <a:r>
              <a:rPr lang="en-US" b="1" dirty="0"/>
              <a:t>Suggested Comments: </a:t>
            </a:r>
            <a:r>
              <a:rPr lang="en-US" dirty="0"/>
              <a:t>Once the VSL system is implemented, it will be necessary to evaluate its effectiveness. The following measures of effectiveness can be used: 1) speed limit compliance: is traffic complying with the VSL? A speed study may be necessary. 2) How credible are the speed limits? This is related to compliance. If the VSL is not credible, compliance will be low. 3) Improved safety: Arguably, better compliance will lead to better flow and improved safety. 4) Improved traffic flow: Compliance will affect flow positively, reducing the variance between high speeds and low speeds. These four measures are tightly related.</a:t>
            </a:r>
          </a:p>
          <a:p>
            <a:r>
              <a:rPr lang="en-US" b="1" dirty="0"/>
              <a:t>Suggested Questions: </a:t>
            </a:r>
            <a:r>
              <a:rPr lang="en-US" dirty="0"/>
              <a:t>None</a:t>
            </a:r>
          </a:p>
          <a:p>
            <a:pPr eaLnBrk="1" hangingPunct="1"/>
            <a:r>
              <a:rPr lang="en-US" b="1" dirty="0"/>
              <a:t>Additional Information: </a:t>
            </a:r>
            <a:r>
              <a:rPr lang="en-US" dirty="0"/>
              <a:t>Available at http://www.ops.fhwa.dot.gov/wz/its/index.htm</a:t>
            </a:r>
            <a:endParaRPr lang="en-US" i="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2717418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pPr eaLnBrk="1" hangingPunct="1"/>
            <a:r>
              <a:rPr lang="en-US" sz="1100" b="1" dirty="0"/>
              <a:t>Key Message: </a:t>
            </a:r>
            <a:r>
              <a:rPr lang="en-US" sz="1100" dirty="0"/>
              <a:t>Discuss Speed Management Strategies</a:t>
            </a:r>
          </a:p>
          <a:p>
            <a:pPr eaLnBrk="1" hangingPunct="1"/>
            <a:r>
              <a:rPr lang="en-US" sz="1100" b="1" dirty="0"/>
              <a:t>Est. Presentation Time: </a:t>
            </a:r>
            <a:r>
              <a:rPr lang="en-US" sz="1100" dirty="0"/>
              <a:t>1-2 minute(s)</a:t>
            </a:r>
          </a:p>
          <a:p>
            <a:pPr eaLnBrk="1" hangingPunct="1"/>
            <a:r>
              <a:rPr lang="en-US" sz="1100" b="1" dirty="0"/>
              <a:t>Explanation of Cues/Builds: </a:t>
            </a:r>
            <a:r>
              <a:rPr lang="en-US" sz="1100" dirty="0"/>
              <a:t>None</a:t>
            </a:r>
          </a:p>
          <a:p>
            <a:r>
              <a:rPr lang="en-US" sz="1100" b="1" dirty="0"/>
              <a:t>Suggested Comments: </a:t>
            </a:r>
            <a:r>
              <a:rPr lang="en-US" sz="1100" dirty="0"/>
              <a:t> There is a widely held perception that speed is one of the most significant factors in road crashes. This perception is especially strong with regard to work zones. Speed reduction measures are a prominent topic in work zone practice and published research. Perceived speed-safety linkages stem, in part, from the relationship between vehicle speed and operator capability. Crash severity is related to the change in speed upon impact. Crash severity increases with speed and substantially so for speeds exceeding 100 km/h [60 mph]. The relationship of vehicle speed to crash probability is less clear. For permanent roadways, there is evidence indicating that crash probability is related to speed deviation above and below the mean speed. Crash rates are lowest for vehicles traveling near the mean speed.</a:t>
            </a:r>
          </a:p>
          <a:p>
            <a:r>
              <a:rPr lang="en-US" sz="1100" dirty="0"/>
              <a:t>Many factors can influence the speed at which a motorist drives, including driver age, gender, attitude, and perceived risks of law enforcement or crash. Therefore, different drivers will choose different speeds for the same conditions. Speed choice is also influenced by factors such as weather, road and vehicle characteristics, speed zoning, speed adaptation, and impairment</a:t>
            </a:r>
            <a:r>
              <a:rPr lang="en-US" sz="1100" i="1" dirty="0"/>
              <a:t>.</a:t>
            </a:r>
          </a:p>
          <a:p>
            <a:r>
              <a:rPr lang="en-US" sz="1100" b="1" dirty="0"/>
              <a:t>Suggested Questions: </a:t>
            </a:r>
            <a:r>
              <a:rPr lang="en-US" sz="1100" dirty="0"/>
              <a:t>Is lowering the posted speed a good idea? Turn into a discussion.</a:t>
            </a:r>
          </a:p>
          <a:p>
            <a:pPr eaLnBrk="1" hangingPunct="1"/>
            <a:r>
              <a:rPr lang="en-US" sz="1100" b="1" dirty="0"/>
              <a:t>Additional Information: </a:t>
            </a:r>
            <a:r>
              <a:rPr lang="en-US" sz="1100" dirty="0"/>
              <a:t>Available at http://www.ops.fhwa.dot.gov/wz/its/index.htm</a:t>
            </a:r>
            <a:endParaRPr lang="en-US" sz="1100" i="1" dirty="0"/>
          </a:p>
          <a:p>
            <a:pPr eaLnBrk="1" hangingPunct="1"/>
            <a:r>
              <a:rPr lang="en-US" sz="1100" b="1" dirty="0"/>
              <a:t>Possible Problems: </a:t>
            </a:r>
            <a:r>
              <a:rPr lang="en-US" sz="1100" dirty="0"/>
              <a:t>None</a:t>
            </a:r>
          </a:p>
          <a:p>
            <a:endParaRPr lang="en-US" dirty="0"/>
          </a:p>
          <a:p>
            <a:endParaRPr lang="en-US" dirty="0"/>
          </a:p>
        </p:txBody>
      </p:sp>
    </p:spTree>
    <p:extLst>
      <p:ext uri="{BB962C8B-B14F-4D97-AF65-F5344CB8AC3E}">
        <p14:creationId xmlns:p14="http://schemas.microsoft.com/office/powerpoint/2010/main" val="32955031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20000"/>
          </a:bodyPr>
          <a:lstStyle/>
          <a:p>
            <a:pPr eaLnBrk="1" hangingPunct="1">
              <a:defRPr/>
            </a:pPr>
            <a:r>
              <a:rPr lang="en-US" b="1" dirty="0"/>
              <a:t>Key Message: </a:t>
            </a:r>
            <a:r>
              <a:rPr lang="en-US" dirty="0"/>
              <a:t>Discuss Speed Management Strategies</a:t>
            </a:r>
          </a:p>
          <a:p>
            <a:pPr eaLnBrk="1" hangingPunct="1">
              <a:defRPr/>
            </a:pPr>
            <a:r>
              <a:rPr lang="en-US" b="1" dirty="0"/>
              <a:t>Est. Presentation Time: </a:t>
            </a:r>
            <a:r>
              <a:rPr lang="en-US" dirty="0"/>
              <a:t>1-2 minute(s)</a:t>
            </a:r>
          </a:p>
          <a:p>
            <a:pPr eaLnBrk="1" hangingPunct="1">
              <a:defRPr/>
            </a:pPr>
            <a:r>
              <a:rPr lang="en-US" b="1" dirty="0"/>
              <a:t>Explanation of Cues/Builds: </a:t>
            </a:r>
            <a:r>
              <a:rPr lang="en-US" dirty="0"/>
              <a:t>None</a:t>
            </a:r>
          </a:p>
          <a:p>
            <a:pPr>
              <a:defRPr/>
            </a:pPr>
            <a:r>
              <a:rPr lang="en-US" b="1" dirty="0"/>
              <a:t>Suggested Comments: </a:t>
            </a:r>
            <a:r>
              <a:rPr lang="en-US" dirty="0"/>
              <a:t> Target speed is the desirable free-flow operating speed. No single value can represent all vehicle speeds, since different drivers will choose to operate at different speeds under the same conditions. The 85th-percentile speed is commonly used to characterize operating speed at a location or segment. In this guidance, target speed is the desirable 85th-percentile free-flow speed within a construction work zone. The work zone design speed is defined as “a selected speed used to determine specific work zone geometric design features.” A value equal to or slightly greater than the target speed is appropriate. Specific candidate speed management measures include automated enforcement(if applicable), dedicated enforcement patrols, drone radar, portable changeable message signs, rumble strips, speed trailers, warning devices, and variable speed limits. The selection of speed management measures should also consider the magnitude of speed reduction, exposure (i.e., traffic volume and duration of condition), and experience with comparable situations. Work zone speed management and control strategies are the subject of ongoing development and evaluation. Current information is available through a variety of websites, including the National Work Zone Safety Information Clearinghouse and sites hosted by organizations such as AASHTO and the FHWA.</a:t>
            </a:r>
          </a:p>
          <a:p>
            <a:pPr>
              <a:defRPr/>
            </a:pPr>
            <a:r>
              <a:rPr lang="en-US" b="1" dirty="0"/>
              <a:t>Suggested Questions: </a:t>
            </a:r>
            <a:r>
              <a:rPr lang="en-US" dirty="0"/>
              <a:t>Is lowering the posted speed a good idea? Turn into a discussion.</a:t>
            </a:r>
          </a:p>
          <a:p>
            <a:pPr eaLnBrk="1" hangingPunct="1">
              <a:defRPr/>
            </a:pPr>
            <a:r>
              <a:rPr lang="en-US" b="1" dirty="0"/>
              <a:t>Additional Information: </a:t>
            </a:r>
            <a:r>
              <a:rPr lang="en-US" dirty="0"/>
              <a:t>Available at http://www.ops.fhwa.dot.gov/wz/its/index.htm</a:t>
            </a:r>
            <a:endParaRPr lang="en-US" i="1" dirty="0"/>
          </a:p>
          <a:p>
            <a:pPr eaLnBrk="1" hangingPunct="1">
              <a:defRPr/>
            </a:pPr>
            <a:r>
              <a:rPr lang="en-US" b="1" dirty="0"/>
              <a:t>Possible Problems: </a:t>
            </a:r>
            <a:r>
              <a:rPr lang="en-US" dirty="0"/>
              <a:t>None</a:t>
            </a:r>
          </a:p>
          <a:p>
            <a:pPr>
              <a:defRPr/>
            </a:pPr>
            <a:r>
              <a:rPr lang="en-US" dirty="0"/>
              <a:t>T</a:t>
            </a:r>
          </a:p>
          <a:p>
            <a:pPr>
              <a:defRPr/>
            </a:pPr>
            <a:endParaRPr lang="en-US" dirty="0"/>
          </a:p>
          <a:p>
            <a:pPr>
              <a:defRPr/>
            </a:pPr>
            <a:endParaRPr lang="en-US" dirty="0"/>
          </a:p>
        </p:txBody>
      </p:sp>
    </p:spTree>
    <p:extLst>
      <p:ext uri="{BB962C8B-B14F-4D97-AF65-F5344CB8AC3E}">
        <p14:creationId xmlns:p14="http://schemas.microsoft.com/office/powerpoint/2010/main" val="25262508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xfrm>
            <a:off x="228600" y="4343400"/>
            <a:ext cx="6400800" cy="4114800"/>
          </a:xfrm>
          <a:noFill/>
          <a:ln/>
        </p:spPr>
        <p:txBody>
          <a:bodyPr/>
          <a:lstStyle/>
          <a:p>
            <a:pPr eaLnBrk="1" hangingPunct="1"/>
            <a:r>
              <a:rPr lang="en-US" sz="1100" b="1" dirty="0"/>
              <a:t>Key Message: </a:t>
            </a:r>
            <a:r>
              <a:rPr lang="en-US" sz="1100" dirty="0"/>
              <a:t>Discuss MUTCD re: Speed</a:t>
            </a:r>
          </a:p>
          <a:p>
            <a:pPr eaLnBrk="1" hangingPunct="1"/>
            <a:r>
              <a:rPr lang="en-US" sz="1100" b="1" dirty="0"/>
              <a:t>Est. Presentation Time: </a:t>
            </a:r>
            <a:r>
              <a:rPr lang="en-US" sz="1100" dirty="0"/>
              <a:t>1-2 minute(s)</a:t>
            </a:r>
          </a:p>
          <a:p>
            <a:pPr eaLnBrk="1" hangingPunct="1"/>
            <a:r>
              <a:rPr lang="en-US" sz="1100" b="1" dirty="0"/>
              <a:t>Explanation of Cues/Builds: </a:t>
            </a:r>
            <a:r>
              <a:rPr lang="en-US" sz="1100" dirty="0"/>
              <a:t>None</a:t>
            </a:r>
          </a:p>
          <a:p>
            <a:r>
              <a:rPr lang="en-US" sz="1100" b="1" dirty="0"/>
              <a:t>Suggested Comments: </a:t>
            </a:r>
            <a:r>
              <a:rPr lang="en-US" sz="1100" dirty="0"/>
              <a:t> The general characteristics of certain highways and drivers’ previous experience with specific facilities create expectations, including those related to appropriate speed. Target speeds that meet or nearly meet experience-based expectations are desirable. The MUTCD suggests that TTC plans “be designed so that vehicles can reasonably safely travel through the TTC zone with a speed limit reduction of no more than 10 mph.” For a variety of reasons, experience-based speed expectancies are not always reasonable targets speeds. Operating speeds at particular locations must sometimes be reduced substantially below approach speeds. On high-speed facilities, this is undesirable yet unavoidable. Work zone design features are a potential cause of speed reduction and may preclude a target speed directly related to experience-based speed expectancies. The Green Book and many other design policies employ a design speed approach for the design of permanent roads. With this convention, criteria for some design elements (e.g., sight distance, minimum radii, maximum grade, some cross sectional dimensions, and superelevation) are directly related to design speed, whereas criteria for other roadway design elements (e.g., some cross-sectional elements and vertical clearance) are not related to design speed. Many, but not all, state transportation agencies use a speed parameter to guide some work zone design decisions. Agencies may use a speed parameter primarily for selected features (e.g., horizontal curvature) and/or for selected work zones types (e.g., median crossover). </a:t>
            </a:r>
          </a:p>
          <a:p>
            <a:r>
              <a:rPr lang="en-US" sz="1100" b="1" dirty="0"/>
              <a:t>Suggested Questions: </a:t>
            </a:r>
            <a:r>
              <a:rPr lang="en-US" sz="1100" dirty="0"/>
              <a:t>Is lowering the posted speed a good idea? Turn into a discussion.</a:t>
            </a:r>
          </a:p>
          <a:p>
            <a:pPr eaLnBrk="1" hangingPunct="1"/>
            <a:r>
              <a:rPr lang="en-US" sz="1100" b="1" dirty="0"/>
              <a:t>Additional Information: </a:t>
            </a:r>
            <a:r>
              <a:rPr lang="en-US" sz="1100" dirty="0"/>
              <a:t>Page 47, 12</a:t>
            </a:r>
            <a:endParaRPr lang="en-US" sz="1100" i="1" dirty="0"/>
          </a:p>
          <a:p>
            <a:pPr eaLnBrk="1" hangingPunct="1"/>
            <a:r>
              <a:rPr lang="en-US" sz="1100" b="1" dirty="0"/>
              <a:t>Possible Problems: </a:t>
            </a:r>
            <a:r>
              <a:rPr lang="en-US" sz="1100" dirty="0"/>
              <a:t>None</a:t>
            </a:r>
          </a:p>
          <a:p>
            <a:endParaRPr lang="en-US" dirty="0"/>
          </a:p>
          <a:p>
            <a:endParaRPr lang="en-US" dirty="0"/>
          </a:p>
        </p:txBody>
      </p:sp>
    </p:spTree>
    <p:extLst>
      <p:ext uri="{BB962C8B-B14F-4D97-AF65-F5344CB8AC3E}">
        <p14:creationId xmlns:p14="http://schemas.microsoft.com/office/powerpoint/2010/main" val="22309550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xfrm>
            <a:off x="228600" y="4343400"/>
            <a:ext cx="6400800" cy="4114800"/>
          </a:xfrm>
          <a:noFill/>
          <a:ln/>
        </p:spPr>
        <p:txBody>
          <a:bodyPr/>
          <a:lstStyle/>
          <a:p>
            <a:pPr eaLnBrk="1" hangingPunct="1"/>
            <a:r>
              <a:rPr lang="en-US" sz="1100" b="1" dirty="0"/>
              <a:t>Key Message: </a:t>
            </a:r>
            <a:r>
              <a:rPr lang="en-US" sz="1100" dirty="0"/>
              <a:t>Discuss MUTCD re: Speed</a:t>
            </a:r>
          </a:p>
          <a:p>
            <a:pPr eaLnBrk="1" hangingPunct="1"/>
            <a:r>
              <a:rPr lang="en-US" sz="1100" b="1" dirty="0"/>
              <a:t>Est. Presentation Time: </a:t>
            </a:r>
            <a:r>
              <a:rPr lang="en-US" sz="1100" dirty="0"/>
              <a:t>1-2 minute(s)</a:t>
            </a:r>
          </a:p>
          <a:p>
            <a:pPr eaLnBrk="1" hangingPunct="1"/>
            <a:r>
              <a:rPr lang="en-US" sz="1100" b="1" dirty="0"/>
              <a:t>Explanation of Cues/Builds: </a:t>
            </a:r>
            <a:r>
              <a:rPr lang="en-US" sz="1100" dirty="0"/>
              <a:t>None</a:t>
            </a:r>
          </a:p>
          <a:p>
            <a:r>
              <a:rPr lang="en-US" sz="1100" b="1" dirty="0"/>
              <a:t>Suggested Comments: </a:t>
            </a:r>
            <a:r>
              <a:rPr lang="en-US" sz="1100" dirty="0"/>
              <a:t> The general characteristics of certain highways and drivers’ previous experience with specific facilities create expectations, including those related to appropriate speed. Target speeds that meet or nearly meet experience-based expectations are desirable. The MUTCD suggests that TTC plans “be designed so that vehicles can reasonably safely travel through the TTC zone with a speed limit reduction of no more than 10 mph.” For a variety of reasons, experience-based speed expectancies are not always reasonable targets speeds. Operating speeds at particular locations must sometimes be reduced substantially below approach speeds. On high-speed facilities, this is undesirable yet unavoidable. Work zone design features are a potential cause of speed reduction and may preclude a target speed directly related to experience-based speed expectancies. The Green Book and many other design policies employ a design speed approach for the design of permanent roads. With this convention, criteria for some design elements (e.g., sight distance, minimum radii, maximum grade, some cross sectional dimensions, and superelevation) are directly related to design speed, whereas criteria for other roadway design elements (e.g., some cross-sectional elements and vertical clearance) are not related to design speed. Many, but not all, state transportation agencies use a speed parameter to guide some work zone design decisions. Agencies may use a speed parameter primarily for selected features (e.g., horizontal curvature) and/or for selected work zones types (e.g., median crossover). </a:t>
            </a:r>
          </a:p>
          <a:p>
            <a:r>
              <a:rPr lang="en-US" sz="1100" b="1" dirty="0"/>
              <a:t>Suggested Questions: </a:t>
            </a:r>
            <a:r>
              <a:rPr lang="en-US" sz="1100" dirty="0"/>
              <a:t>Is lowering the posted speed a good idea? Turn into a discussion.</a:t>
            </a:r>
          </a:p>
          <a:p>
            <a:pPr eaLnBrk="1" hangingPunct="1"/>
            <a:r>
              <a:rPr lang="en-US" sz="1100" b="1" dirty="0"/>
              <a:t>Additional Information: </a:t>
            </a:r>
            <a:r>
              <a:rPr lang="en-US" sz="1100" dirty="0"/>
              <a:t>Page 47, 12</a:t>
            </a:r>
            <a:endParaRPr lang="en-US" sz="1100" i="1" dirty="0"/>
          </a:p>
          <a:p>
            <a:pPr eaLnBrk="1" hangingPunct="1"/>
            <a:r>
              <a:rPr lang="en-US" sz="1100" b="1" dirty="0"/>
              <a:t>Possible Problems: </a:t>
            </a:r>
            <a:r>
              <a:rPr lang="en-US" sz="1100" dirty="0"/>
              <a:t>None</a:t>
            </a:r>
          </a:p>
          <a:p>
            <a:endParaRPr lang="en-US" dirty="0"/>
          </a:p>
          <a:p>
            <a:endParaRPr lang="en-US" dirty="0"/>
          </a:p>
        </p:txBody>
      </p:sp>
    </p:spTree>
    <p:extLst>
      <p:ext uri="{BB962C8B-B14F-4D97-AF65-F5344CB8AC3E}">
        <p14:creationId xmlns:p14="http://schemas.microsoft.com/office/powerpoint/2010/main" val="2101547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eaLnBrk="1" hangingPunct="1"/>
            <a:r>
              <a:rPr lang="en-US" b="1" dirty="0"/>
              <a:t>Key Message: </a:t>
            </a:r>
            <a:r>
              <a:rPr lang="en-US" dirty="0"/>
              <a:t>Criteria for WZ Posted Speed Reduction</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 </a:t>
            </a:r>
            <a:r>
              <a:rPr lang="en-US" dirty="0"/>
              <a:t>Self explanatory</a:t>
            </a:r>
          </a:p>
          <a:p>
            <a:r>
              <a:rPr lang="en-US" b="1" dirty="0"/>
              <a:t>Suggested Questions: </a:t>
            </a:r>
            <a:r>
              <a:rPr lang="en-US" dirty="0"/>
              <a:t>None</a:t>
            </a:r>
          </a:p>
          <a:p>
            <a:pPr eaLnBrk="1" hangingPunct="1"/>
            <a:r>
              <a:rPr lang="en-US" b="1" dirty="0"/>
              <a:t>Additional Information: </a:t>
            </a:r>
            <a:r>
              <a:rPr lang="en-US" dirty="0"/>
              <a:t>None</a:t>
            </a:r>
            <a:endParaRPr lang="en-US" i="1" dirty="0"/>
          </a:p>
          <a:p>
            <a:pPr eaLnBrk="1" hangingPunct="1"/>
            <a:r>
              <a:rPr lang="en-US" b="1" dirty="0"/>
              <a:t>Possible Problems: </a:t>
            </a:r>
            <a:r>
              <a:rPr lang="en-US" dirty="0"/>
              <a:t>Discuss in general term and refer students to state standards.</a:t>
            </a:r>
          </a:p>
          <a:p>
            <a:endParaRPr lang="en-US" dirty="0"/>
          </a:p>
        </p:txBody>
      </p:sp>
    </p:spTree>
    <p:extLst>
      <p:ext uri="{BB962C8B-B14F-4D97-AF65-F5344CB8AC3E}">
        <p14:creationId xmlns:p14="http://schemas.microsoft.com/office/powerpoint/2010/main" val="3632154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pPr eaLnBrk="1" hangingPunct="1"/>
            <a:r>
              <a:rPr lang="en-US" b="1" dirty="0"/>
              <a:t>Key Message: </a:t>
            </a:r>
            <a:r>
              <a:rPr lang="en-US" dirty="0"/>
              <a:t>State the module objectives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the objectives of this module. </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37659038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pPr eaLnBrk="1" hangingPunct="1"/>
            <a:r>
              <a:rPr lang="en-US" b="1" dirty="0"/>
              <a:t>Key Message: </a:t>
            </a:r>
            <a:r>
              <a:rPr lang="en-US" dirty="0"/>
              <a:t>Discuss ITS Work Zone Strategies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 </a:t>
            </a:r>
            <a:r>
              <a:rPr lang="en-US" dirty="0"/>
              <a:t>Dynamic lane merge systems facilitate efficient and safe traffic merging as vehicles approach work zone lane closures. </a:t>
            </a:r>
          </a:p>
          <a:p>
            <a:r>
              <a:rPr lang="en-US" dirty="0"/>
              <a:t>These systems use dynamic electronic signs and other special devices to control vehicle merging at the approach to lane closures.</a:t>
            </a:r>
            <a:endParaRPr lang="en-US" b="1" dirty="0"/>
          </a:p>
          <a:p>
            <a:r>
              <a:rPr lang="en-US" b="1" dirty="0"/>
              <a:t>Suggested Questions: </a:t>
            </a:r>
            <a:r>
              <a:rPr lang="en-US" dirty="0"/>
              <a:t>None</a:t>
            </a:r>
          </a:p>
          <a:p>
            <a:pPr eaLnBrk="1" hangingPunct="1"/>
            <a:r>
              <a:rPr lang="en-US" b="1" dirty="0"/>
              <a:t>Additional Information: </a:t>
            </a:r>
            <a:r>
              <a:rPr lang="en-US" dirty="0"/>
              <a:t>http://www.dot.state.mn.us/trafficeng/workzone/2004DLMS-Evaluation.pdf</a:t>
            </a:r>
          </a:p>
          <a:p>
            <a:pPr eaLnBrk="1" hangingPunct="1"/>
            <a:r>
              <a:rPr lang="en-US" b="1" dirty="0"/>
              <a:t>Possible Problems: </a:t>
            </a:r>
            <a:r>
              <a:rPr lang="en-US" dirty="0"/>
              <a:t>Avoid explicitly endorsing the product. Discuss in general terms.</a:t>
            </a:r>
          </a:p>
          <a:p>
            <a:endParaRPr lang="en-US" dirty="0"/>
          </a:p>
        </p:txBody>
      </p:sp>
    </p:spTree>
    <p:extLst>
      <p:ext uri="{BB962C8B-B14F-4D97-AF65-F5344CB8AC3E}">
        <p14:creationId xmlns:p14="http://schemas.microsoft.com/office/powerpoint/2010/main" val="22446196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pPr eaLnBrk="1" hangingPunct="1"/>
            <a:r>
              <a:rPr lang="en-US" b="1" dirty="0"/>
              <a:t>Key Message: </a:t>
            </a:r>
            <a:r>
              <a:rPr lang="en-US" dirty="0"/>
              <a:t>Discuss ITS Work Zone Strategies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 </a:t>
            </a:r>
            <a:r>
              <a:rPr lang="en-US" dirty="0"/>
              <a:t>The WZSAS is comprised of three primary components: (1) a video detection system, (2) two portable CMSs, and (3) a control system. The video detection system was used to measure the speeds of traffic at two selected points in advance of the work zone. Average speeds measured at the two points were displayed on the two portable CMSs which were placed upstream of diversion points in advance of the work zone.  The control system, installed on a computer at the NDOR District 2 office, coordinated communications between the video detection system and the portable CMSs necessary to display the appropriate speed messages. NDOR personnel were alerted when speeds dropped below the selected threshold of 15 miles per hour, which enabled them to display incident-related messages when necessary.</a:t>
            </a:r>
          </a:p>
          <a:p>
            <a:r>
              <a:rPr lang="en-US" b="1" dirty="0"/>
              <a:t>Suggested Questions: </a:t>
            </a:r>
            <a:r>
              <a:rPr lang="en-US" dirty="0"/>
              <a:t>None</a:t>
            </a:r>
          </a:p>
          <a:p>
            <a:pPr eaLnBrk="1" hangingPunct="1"/>
            <a:r>
              <a:rPr lang="en-US" b="1" dirty="0"/>
              <a:t>Additional Information: </a:t>
            </a:r>
            <a:r>
              <a:rPr lang="en-US" dirty="0"/>
              <a:t>http://www.itsdocs.fhwa.dot.gov/JPODOCS/REPTS_TE/14057.htm. Picture on right </a:t>
            </a:r>
            <a:r>
              <a:rPr lang="en-US" b="1" i="1" dirty="0"/>
              <a:t>WZSAS Camera Mounted Above Roadway</a:t>
            </a:r>
            <a:endParaRPr lang="en-US" i="1" dirty="0"/>
          </a:p>
          <a:p>
            <a:pPr eaLnBrk="1" hangingPunct="1"/>
            <a:r>
              <a:rPr lang="en-US" b="1" dirty="0"/>
              <a:t>Possible Problems: </a:t>
            </a:r>
            <a:r>
              <a:rPr lang="en-US" dirty="0"/>
              <a:t>None</a:t>
            </a:r>
          </a:p>
          <a:p>
            <a:endParaRPr lang="en-US" dirty="0"/>
          </a:p>
          <a:p>
            <a:endParaRPr lang="en-US" dirty="0"/>
          </a:p>
          <a:p>
            <a:endParaRPr lang="en-US" dirty="0"/>
          </a:p>
        </p:txBody>
      </p:sp>
    </p:spTree>
    <p:extLst>
      <p:ext uri="{BB962C8B-B14F-4D97-AF65-F5344CB8AC3E}">
        <p14:creationId xmlns:p14="http://schemas.microsoft.com/office/powerpoint/2010/main" val="31821543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pPr eaLnBrk="1" hangingPunct="1"/>
            <a:r>
              <a:rPr lang="en-US" b="1" dirty="0"/>
              <a:t>Key Message: </a:t>
            </a:r>
            <a:r>
              <a:rPr lang="en-US" dirty="0"/>
              <a:t>Discuss ITS Work Zone Strategies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 </a:t>
            </a:r>
            <a:r>
              <a:rPr lang="en-US" dirty="0"/>
              <a:t>An advanced speed information system is an ITS system that utilizes microwave traffic sensors and PCMSs to alert motorists of upcoming traffic conditions. This information can also be displayed on the Internet or sent to a pager/cell phone/PDA. </a:t>
            </a:r>
          </a:p>
          <a:p>
            <a:r>
              <a:rPr lang="en-US" dirty="0"/>
              <a:t>A downstream traffic sensor detects vehicle speeds as the vehicles pass the sensor and provides this information to an upstream PCMS. The speed ahead information is then displayed to the motorist. All of the traffic data can be sent to the base station in the project field office to be placed on the Internet. If the downstream speeds are free flow conditions then the signs can display a message reminding motorists of the speed limit. As speeds reduce, the signs can display the downstream speeds in five (5) MPH increments. If the downstream speeds are very slow, the signs can display a message alerting motorists of congested or stopped traffic ahead.  This system was deployed along Eastbound I-70 between MD 32 and I-695 in Howard and Baltimore Counties. </a:t>
            </a:r>
          </a:p>
          <a:p>
            <a:r>
              <a:rPr lang="en-US" b="1" dirty="0"/>
              <a:t>Suggested Questions: </a:t>
            </a:r>
            <a:r>
              <a:rPr lang="en-US" dirty="0"/>
              <a:t>None</a:t>
            </a:r>
          </a:p>
          <a:p>
            <a:pPr eaLnBrk="1" hangingPunct="1"/>
            <a:r>
              <a:rPr lang="en-US" b="1" dirty="0"/>
              <a:t>Additional Information: </a:t>
            </a:r>
            <a:r>
              <a:rPr lang="en-US" dirty="0"/>
              <a:t>None</a:t>
            </a:r>
            <a:endParaRPr lang="en-US" i="1" dirty="0"/>
          </a:p>
          <a:p>
            <a:pPr eaLnBrk="1" hangingPunct="1"/>
            <a:r>
              <a:rPr lang="en-US" b="1" dirty="0"/>
              <a:t>Possible Problems: </a:t>
            </a:r>
            <a:r>
              <a:rPr lang="en-US" dirty="0"/>
              <a:t>None</a:t>
            </a:r>
          </a:p>
        </p:txBody>
      </p:sp>
    </p:spTree>
    <p:extLst>
      <p:ext uri="{BB962C8B-B14F-4D97-AF65-F5344CB8AC3E}">
        <p14:creationId xmlns:p14="http://schemas.microsoft.com/office/powerpoint/2010/main" val="17995457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pPr eaLnBrk="1" hangingPunct="1"/>
            <a:r>
              <a:rPr lang="en-US" b="1" dirty="0"/>
              <a:t>Key Message: </a:t>
            </a:r>
            <a:r>
              <a:rPr lang="en-US" dirty="0"/>
              <a:t>Introduce ITS in Work Zones Report</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 </a:t>
            </a:r>
            <a:endParaRPr lang="en-US" dirty="0"/>
          </a:p>
          <a:p>
            <a:r>
              <a:rPr lang="en-US" dirty="0"/>
              <a:t>The report shares the results of a research project that involved doing some quantifiable assessment of the effectiveness of intelligent transportation systems (ITS) in work zones.  The intent of the study was to find and document some benefits and helpful information that we could share with other States and practitioners looking to effectively deploy these systems.  Five sites participated in the study: I-40 outside Winston-Salem in North Carolina; I-30 between Benton and Little Rock in Arkansas; US-131 in Kalamazoo, Michigan; I-35 in Hillsboro, Texas; and DC-295 in Washington, DC. </a:t>
            </a:r>
          </a:p>
          <a:p>
            <a:r>
              <a:rPr lang="en-US" b="1" dirty="0"/>
              <a:t>Suggested Questions: </a:t>
            </a:r>
            <a:r>
              <a:rPr lang="en-US" dirty="0"/>
              <a:t>None</a:t>
            </a:r>
          </a:p>
          <a:p>
            <a:pPr eaLnBrk="1" hangingPunct="1"/>
            <a:r>
              <a:rPr lang="en-US" b="1" dirty="0"/>
              <a:t>Additional Information: </a:t>
            </a:r>
            <a:r>
              <a:rPr lang="en-US" dirty="0"/>
              <a:t>Available at http://www.ops.fhwa.dot.gov/wz/its/index.htm</a:t>
            </a:r>
            <a:endParaRPr lang="en-US" i="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30061763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pPr eaLnBrk="1" hangingPunct="1"/>
            <a:r>
              <a:rPr lang="en-US" b="1" dirty="0"/>
              <a:t>Key Message: </a:t>
            </a:r>
            <a:r>
              <a:rPr lang="en-US" dirty="0"/>
              <a:t>Discuss</a:t>
            </a:r>
            <a:r>
              <a:rPr lang="en-US" b="1" dirty="0"/>
              <a:t> </a:t>
            </a:r>
            <a:r>
              <a:rPr lang="en-US" dirty="0"/>
              <a:t>Demand Management Strategies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The second area group of TO strategies involves demand management, or how to reduce the volume of traffic through the work zone. </a:t>
            </a:r>
          </a:p>
          <a:p>
            <a:r>
              <a:rPr lang="en-US" b="1" dirty="0"/>
              <a:t>Suggested Questions: </a:t>
            </a:r>
            <a:r>
              <a:rPr lang="en-US" dirty="0"/>
              <a:t>Why are TDM strategies likely to be more effective when used in combination with PI strategies?</a:t>
            </a:r>
          </a:p>
          <a:p>
            <a:r>
              <a:rPr lang="en-US" b="1" dirty="0"/>
              <a:t>Additional Information: </a:t>
            </a:r>
            <a:r>
              <a:rPr lang="en-US" dirty="0"/>
              <a:t>None</a:t>
            </a:r>
          </a:p>
          <a:p>
            <a:endParaRPr lang="en-US" dirty="0"/>
          </a:p>
        </p:txBody>
      </p:sp>
    </p:spTree>
    <p:extLst>
      <p:ext uri="{BB962C8B-B14F-4D97-AF65-F5344CB8AC3E}">
        <p14:creationId xmlns:p14="http://schemas.microsoft.com/office/powerpoint/2010/main" val="36027661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xfrm>
            <a:off x="533400" y="4343400"/>
            <a:ext cx="5867400" cy="4114800"/>
          </a:xfrm>
          <a:noFill/>
          <a:ln/>
        </p:spPr>
        <p:txBody>
          <a:bodyPr/>
          <a:lstStyle/>
          <a:p>
            <a:pPr eaLnBrk="1" hangingPunct="1"/>
            <a:r>
              <a:rPr lang="en-US" sz="1100" b="1" dirty="0"/>
              <a:t>Key Message: </a:t>
            </a:r>
            <a:r>
              <a:rPr lang="en-US" sz="1100" dirty="0"/>
              <a:t>Discuss</a:t>
            </a:r>
            <a:r>
              <a:rPr lang="en-US" sz="1100" b="1" dirty="0"/>
              <a:t> </a:t>
            </a:r>
            <a:r>
              <a:rPr lang="en-US" sz="1100" dirty="0"/>
              <a:t>Demand Management Strategies</a:t>
            </a:r>
          </a:p>
          <a:p>
            <a:pPr eaLnBrk="1" hangingPunct="1"/>
            <a:r>
              <a:rPr lang="en-US" sz="1100" b="1" dirty="0"/>
              <a:t>Est. Presentation Time: </a:t>
            </a:r>
            <a:r>
              <a:rPr lang="en-US" sz="1100" dirty="0"/>
              <a:t>Less than 1 minute(s)</a:t>
            </a:r>
            <a:endParaRPr lang="en-US" sz="1100" b="1" dirty="0"/>
          </a:p>
          <a:p>
            <a:pPr eaLnBrk="1" hangingPunct="1"/>
            <a:r>
              <a:rPr lang="en-US" sz="1100" b="1" dirty="0"/>
              <a:t>Explanation of Cues/Builds: </a:t>
            </a:r>
            <a:r>
              <a:rPr lang="en-US" sz="1100" dirty="0"/>
              <a:t>None</a:t>
            </a:r>
          </a:p>
          <a:p>
            <a:r>
              <a:rPr lang="en-US" sz="1100" b="1" dirty="0"/>
              <a:t>Suggested Comments: </a:t>
            </a:r>
            <a:r>
              <a:rPr lang="en-US" sz="1100" dirty="0"/>
              <a:t>These slides lists some of these strategies: </a:t>
            </a:r>
            <a:r>
              <a:rPr lang="en-US" sz="1100" b="1" dirty="0"/>
              <a:t>Transit service improvements.</a:t>
            </a:r>
            <a:r>
              <a:rPr lang="en-US" sz="1100" dirty="0"/>
              <a:t> Where appropriate, transit service improvements may include the modification of transit schedules and/or routes, increases in frequency, or the establishment of transit service in the corridor. </a:t>
            </a:r>
            <a:r>
              <a:rPr lang="en-US" sz="1100" b="1" dirty="0"/>
              <a:t>Transit incentives.</a:t>
            </a:r>
            <a:r>
              <a:rPr lang="en-US" sz="1100" dirty="0"/>
              <a:t> Transit incentives include employer and/or traveler transit subsidies and guaranteed ride home programs. </a:t>
            </a:r>
            <a:r>
              <a:rPr lang="en-US" sz="1100" b="1" dirty="0"/>
              <a:t>Shuttle services.</a:t>
            </a:r>
            <a:r>
              <a:rPr lang="en-US" sz="1100" dirty="0"/>
              <a:t> Shuttles and charter buses can reduce traffic volumes through a work zone if a sufficient number of users along the corridor are anticipated to use the service. </a:t>
            </a:r>
            <a:r>
              <a:rPr lang="en-US" sz="1100" b="1" dirty="0"/>
              <a:t>Ridesharing/carpooling incentives.</a:t>
            </a:r>
            <a:r>
              <a:rPr lang="en-US" sz="1100" dirty="0"/>
              <a:t> This strategy involves the use of rideshare/carpool incentives to reduce the number of vehicles traveling through a work zone. Incentives may include preferential parking for carpools, the addition of mainline HOV lanes or bypass lanes on ramps, provision of vanpool vehicles, etc. </a:t>
            </a:r>
            <a:r>
              <a:rPr lang="en-US" sz="1100" b="1" dirty="0"/>
              <a:t>Park-and-ride promotion.</a:t>
            </a:r>
            <a:r>
              <a:rPr lang="en-US" sz="1100" dirty="0"/>
              <a:t> This involves the creation, expansion, and/or promotion (advertising) of park-and-ride lots to encourage ridesharing or transit use, thus reducing the number of vehicles traveling through the work zone. </a:t>
            </a:r>
            <a:r>
              <a:rPr lang="en-US" sz="1100" b="1" dirty="0"/>
              <a:t>High-occupancy vehicle (HOV) lanes.</a:t>
            </a:r>
            <a:r>
              <a:rPr lang="en-US" sz="1100" dirty="0"/>
              <a:t> HOV lanes, also known as carpool lanes, require two or more persons per vehicle for use (exceptions may include motorcycles and/or low emission vehicles). HOV lanes are intended to provide an incentive for carpooling. </a:t>
            </a:r>
            <a:r>
              <a:rPr lang="en-US" sz="1100" b="1" dirty="0"/>
              <a:t>Toll/congestion pricing.</a:t>
            </a:r>
            <a:r>
              <a:rPr lang="en-US" sz="1100" dirty="0"/>
              <a:t> Tolls involve fees paid by motorists to drive on a particular roadway. Congestion pricing, or value pricing, is intended to reduce peak-period vehicle trips through the use of higher tolls during congested conditions.</a:t>
            </a:r>
          </a:p>
          <a:p>
            <a:r>
              <a:rPr lang="en-US" sz="1100" b="1" dirty="0"/>
              <a:t>Suggested Questions: </a:t>
            </a:r>
            <a:r>
              <a:rPr lang="en-US" sz="1100" dirty="0"/>
              <a:t>None</a:t>
            </a:r>
          </a:p>
          <a:p>
            <a:r>
              <a:rPr lang="en-US" sz="1100" b="1" dirty="0"/>
              <a:t>Additional Information: </a:t>
            </a:r>
          </a:p>
        </p:txBody>
      </p:sp>
    </p:spTree>
    <p:extLst>
      <p:ext uri="{BB962C8B-B14F-4D97-AF65-F5344CB8AC3E}">
        <p14:creationId xmlns:p14="http://schemas.microsoft.com/office/powerpoint/2010/main" val="543111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pPr eaLnBrk="1" hangingPunct="1"/>
            <a:r>
              <a:rPr lang="en-US" b="1" dirty="0"/>
              <a:t>Key Message: </a:t>
            </a:r>
            <a:r>
              <a:rPr lang="en-US" dirty="0"/>
              <a:t>Discuss</a:t>
            </a:r>
            <a:r>
              <a:rPr lang="en-US" b="1" dirty="0"/>
              <a:t> </a:t>
            </a:r>
            <a:r>
              <a:rPr lang="en-US" dirty="0"/>
              <a:t>Demand Management Strategies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These slides lists some of these strategies: </a:t>
            </a:r>
            <a:r>
              <a:rPr lang="en-US" b="1" dirty="0"/>
              <a:t>Ramp metering.</a:t>
            </a:r>
            <a:r>
              <a:rPr lang="en-US" dirty="0"/>
              <a:t> Ramp meters are traffic signals located on on-ramps or freeway connectors to maintain safe and smooth freeway operations by controlling the entry of vehicles onto the roadway. This strategy serves both to decrease demand on a facility by controlling the entrance of vehicles, and to improve flow by matching entering vehicles to gaps in the traffic stream.</a:t>
            </a:r>
          </a:p>
          <a:p>
            <a:r>
              <a:rPr lang="en-US" b="1" dirty="0"/>
              <a:t>Parking supply management.</a:t>
            </a:r>
            <a:r>
              <a:rPr lang="en-US" dirty="0"/>
              <a:t> This strategy involves reducing traffic demand by managing the parking supply typically through cost strategies.</a:t>
            </a:r>
          </a:p>
          <a:p>
            <a:r>
              <a:rPr lang="en-US" b="1" dirty="0"/>
              <a:t>Variable work hours.</a:t>
            </a:r>
            <a:r>
              <a:rPr lang="en-US" dirty="0"/>
              <a:t> This strategy involves encouraging motorists who typically travel through the work zone during periods of high demand to work variable hours (off-peak) in order to reduce travel demand during peak periods.</a:t>
            </a:r>
          </a:p>
          <a:p>
            <a:r>
              <a:rPr lang="en-US" b="1" dirty="0"/>
              <a:t>Telecommuting.</a:t>
            </a:r>
            <a:r>
              <a:rPr lang="en-US" dirty="0"/>
              <a:t> Telecommuting means working at home, or at a telecommuting center near home, either full or part time. Motorists who normally travel through the work zone would be encouraged to telecommute for the duration of the project to reduce the demand</a:t>
            </a:r>
          </a:p>
          <a:p>
            <a:r>
              <a:rPr lang="en-US" b="1" dirty="0"/>
              <a:t>Suggested Questions: </a:t>
            </a:r>
            <a:r>
              <a:rPr lang="en-US" dirty="0"/>
              <a:t>None</a:t>
            </a:r>
          </a:p>
          <a:p>
            <a:r>
              <a:rPr lang="en-US" b="1" dirty="0"/>
              <a:t>Additional Information: </a:t>
            </a:r>
          </a:p>
          <a:p>
            <a:r>
              <a:rPr lang="en-US" dirty="0"/>
              <a:t>.</a:t>
            </a:r>
          </a:p>
          <a:p>
            <a:endParaRPr lang="en-US" dirty="0"/>
          </a:p>
        </p:txBody>
      </p:sp>
    </p:spTree>
    <p:extLst>
      <p:ext uri="{BB962C8B-B14F-4D97-AF65-F5344CB8AC3E}">
        <p14:creationId xmlns:p14="http://schemas.microsoft.com/office/powerpoint/2010/main" val="6637716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pPr eaLnBrk="1" hangingPunct="1"/>
            <a:r>
              <a:rPr lang="en-US" b="1" dirty="0"/>
              <a:t>Key Message: </a:t>
            </a:r>
            <a:r>
              <a:rPr lang="en-US" dirty="0"/>
              <a:t>Discuss</a:t>
            </a:r>
            <a:r>
              <a:rPr lang="en-US" b="1" dirty="0"/>
              <a:t> </a:t>
            </a:r>
            <a:r>
              <a:rPr lang="en-US" dirty="0"/>
              <a:t>Corridor/Network Management Strategies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This THIRD category includes strategies to optimize traffic flow through the work zone corridor and adjacent roadways using various traffic operations techniques and technologies.</a:t>
            </a:r>
          </a:p>
          <a:p>
            <a:r>
              <a:rPr lang="en-US" b="1" dirty="0"/>
              <a:t>Suggested Questions: </a:t>
            </a:r>
            <a:r>
              <a:rPr lang="en-US" dirty="0"/>
              <a:t>When do you feel these strategies would be most effective? Perhaps when a work zone affects a large area and options (alternate routes) are available.</a:t>
            </a:r>
          </a:p>
          <a:p>
            <a:r>
              <a:rPr lang="en-US" b="1" dirty="0"/>
              <a:t>Additional Information:</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718561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xfrm>
            <a:off x="457200" y="4343400"/>
            <a:ext cx="5867400" cy="4114800"/>
          </a:xfrm>
          <a:ln/>
        </p:spPr>
        <p:txBody>
          <a:bodyPr/>
          <a:lstStyle/>
          <a:p>
            <a:pPr eaLnBrk="1" hangingPunct="1">
              <a:defRPr/>
            </a:pPr>
            <a:r>
              <a:rPr lang="en-US" sz="1050" b="1" dirty="0"/>
              <a:t>Key Message: </a:t>
            </a:r>
            <a:r>
              <a:rPr lang="en-US" sz="1050" dirty="0"/>
              <a:t>Discuss</a:t>
            </a:r>
            <a:r>
              <a:rPr lang="en-US" sz="1050" b="1" dirty="0"/>
              <a:t> </a:t>
            </a:r>
            <a:r>
              <a:rPr lang="en-US" sz="1050" dirty="0"/>
              <a:t>Corridor/Network Management Strategies</a:t>
            </a:r>
          </a:p>
          <a:p>
            <a:pPr eaLnBrk="1" hangingPunct="1">
              <a:defRPr/>
            </a:pPr>
            <a:r>
              <a:rPr lang="en-US" sz="1050" b="1" dirty="0"/>
              <a:t>Est. Presentation Time: </a:t>
            </a:r>
            <a:r>
              <a:rPr lang="en-US" sz="1050" dirty="0"/>
              <a:t>Less than 1 minute(s)</a:t>
            </a:r>
            <a:endParaRPr lang="en-US" sz="1050" b="1" dirty="0"/>
          </a:p>
          <a:p>
            <a:pPr eaLnBrk="1" hangingPunct="1">
              <a:defRPr/>
            </a:pPr>
            <a:r>
              <a:rPr lang="en-US" sz="1050" b="1" dirty="0"/>
              <a:t>Explanation of Cues/Builds: </a:t>
            </a:r>
            <a:r>
              <a:rPr lang="en-US" sz="1050" dirty="0"/>
              <a:t>None</a:t>
            </a:r>
          </a:p>
          <a:p>
            <a:pPr>
              <a:defRPr/>
            </a:pPr>
            <a:r>
              <a:rPr lang="en-US" sz="1050" b="1" dirty="0"/>
              <a:t>Suggested Comments: </a:t>
            </a:r>
            <a:r>
              <a:rPr lang="en-US" sz="1050" dirty="0"/>
              <a:t>Some examples of these strategies are on the screen: </a:t>
            </a:r>
            <a:r>
              <a:rPr lang="en-US" sz="1050" b="1" dirty="0"/>
              <a:t>Signal timing/coordination improvements.</a:t>
            </a:r>
            <a:r>
              <a:rPr lang="en-US" sz="1050" dirty="0"/>
              <a:t> This involves retiming traffic signals to increase throughput of the roadway(s), improve traffic flow, and optimize intersection capacity in and around the work zone. </a:t>
            </a:r>
            <a:r>
              <a:rPr lang="en-US" sz="1050" b="1" dirty="0"/>
              <a:t>Temporary traffic signals.</a:t>
            </a:r>
            <a:r>
              <a:rPr lang="en-US" sz="1050" dirty="0"/>
              <a:t> The installation of temporary traffic signals can be used to improve traffic flow through and near the work zone. At a corridor or network level, using temporary traffic signals is more effective than stop signs or flaggers for providing mobility through the work zone area. These temporary traffic signals may also be coordinated with existing signals. </a:t>
            </a:r>
            <a:r>
              <a:rPr lang="en-US" sz="1050" b="1" dirty="0"/>
              <a:t>Street/intersection improvements.</a:t>
            </a:r>
            <a:r>
              <a:rPr lang="en-US" sz="1050" dirty="0"/>
              <a:t> Improvements on streets and intersections for the roadway and/or alternate routes may be necessary to provide increased capacity to handle the traffic through the work zone or within the adjacent corridor. This may include improvements to the mainline and intersections, including roadway and/or shoulder widening and additional through and/or turn lanes. </a:t>
            </a:r>
            <a:r>
              <a:rPr lang="en-US" sz="1050" b="1" dirty="0"/>
              <a:t>Bus turnouts.</a:t>
            </a:r>
            <a:r>
              <a:rPr lang="en-US" sz="1050" dirty="0"/>
              <a:t> This involves the construction of bus stop areas that are recessed from the travel lanes. This strategy may be helpful in work zones or on detour routes with a high occurrence of bus traffic and stops. </a:t>
            </a:r>
            <a:r>
              <a:rPr lang="en-US" sz="1050" b="1" dirty="0"/>
              <a:t>Turn restrictions.</a:t>
            </a:r>
            <a:r>
              <a:rPr lang="en-US" sz="1050" dirty="0"/>
              <a:t> This involves restricting turn movements for driveways and/or intersections to increase roadway capacity, reduce potential congestion and delays, and improve safety. Restrictions may be applied during peak periods or all day. </a:t>
            </a:r>
            <a:r>
              <a:rPr lang="en-US" sz="1050" b="1" dirty="0"/>
              <a:t>Parking restrictions.</a:t>
            </a:r>
            <a:r>
              <a:rPr lang="en-US" sz="1050" dirty="0"/>
              <a:t> This strategy involves the elimination of parking in all or part of the work zone and/or alternate routes, or parking restrictions during work hours or peak traffic periods. Parking restrictions can be used to increase capacity by converting the parking lane to an additional travel lane, reduce traffic conflicts, or provide improved access to the work area.</a:t>
            </a:r>
          </a:p>
          <a:p>
            <a:pPr>
              <a:defRPr/>
            </a:pPr>
            <a:r>
              <a:rPr lang="en-US" sz="1050" b="1" dirty="0"/>
              <a:t>Suggested Questions: </a:t>
            </a:r>
            <a:r>
              <a:rPr lang="en-US" sz="1050" dirty="0"/>
              <a:t>None</a:t>
            </a:r>
          </a:p>
          <a:p>
            <a:pPr>
              <a:defRPr/>
            </a:pPr>
            <a:r>
              <a:rPr lang="en-US" sz="1050" b="1" dirty="0"/>
              <a:t>Additional Information:</a:t>
            </a:r>
          </a:p>
          <a:p>
            <a:pPr eaLnBrk="1" hangingPunct="1">
              <a:defRPr/>
            </a:pPr>
            <a:r>
              <a:rPr lang="en-US" sz="1050" b="1" dirty="0"/>
              <a:t>Possible Problems: </a:t>
            </a:r>
            <a:r>
              <a:rPr lang="en-US" sz="1050" dirty="0"/>
              <a:t>None</a:t>
            </a:r>
          </a:p>
          <a:p>
            <a:pPr>
              <a:defRPr/>
            </a:pPr>
            <a:endParaRPr lang="en-US" dirty="0"/>
          </a:p>
        </p:txBody>
      </p:sp>
    </p:spTree>
    <p:extLst>
      <p:ext uri="{BB962C8B-B14F-4D97-AF65-F5344CB8AC3E}">
        <p14:creationId xmlns:p14="http://schemas.microsoft.com/office/powerpoint/2010/main" val="7355450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xfrm>
            <a:off x="1143000" y="381000"/>
            <a:ext cx="4572000" cy="3429000"/>
          </a:xfrm>
          <a:ln/>
        </p:spPr>
      </p:sp>
      <p:sp>
        <p:nvSpPr>
          <p:cNvPr id="63491" name="Notes Placeholder 2"/>
          <p:cNvSpPr>
            <a:spLocks noGrp="1"/>
          </p:cNvSpPr>
          <p:nvPr>
            <p:ph type="body" idx="1"/>
          </p:nvPr>
        </p:nvSpPr>
        <p:spPr>
          <a:xfrm>
            <a:off x="381000" y="3962400"/>
            <a:ext cx="6172200" cy="4114800"/>
          </a:xfrm>
          <a:ln/>
        </p:spPr>
        <p:txBody>
          <a:bodyPr/>
          <a:lstStyle/>
          <a:p>
            <a:pPr eaLnBrk="1" hangingPunct="1">
              <a:defRPr/>
            </a:pPr>
            <a:r>
              <a:rPr lang="en-US" sz="1050" b="1" dirty="0"/>
              <a:t>Key Message: </a:t>
            </a:r>
            <a:r>
              <a:rPr lang="en-US" sz="1050" dirty="0"/>
              <a:t>Discuss</a:t>
            </a:r>
            <a:r>
              <a:rPr lang="en-US" sz="1050" b="1" dirty="0"/>
              <a:t> </a:t>
            </a:r>
            <a:r>
              <a:rPr lang="en-US" sz="1050" dirty="0"/>
              <a:t>Corridor/Network Management Strategies</a:t>
            </a:r>
          </a:p>
          <a:p>
            <a:pPr eaLnBrk="1" hangingPunct="1">
              <a:defRPr/>
            </a:pPr>
            <a:r>
              <a:rPr lang="en-US" sz="1050" b="1" dirty="0"/>
              <a:t>Est. Presentation Time: </a:t>
            </a:r>
            <a:r>
              <a:rPr lang="en-US" sz="1050" dirty="0"/>
              <a:t>Less than 1 minute(s)</a:t>
            </a:r>
            <a:endParaRPr lang="en-US" sz="1050" b="1" dirty="0"/>
          </a:p>
          <a:p>
            <a:pPr eaLnBrk="1" hangingPunct="1">
              <a:defRPr/>
            </a:pPr>
            <a:r>
              <a:rPr lang="en-US" sz="1050" b="1" dirty="0"/>
              <a:t>Explanation of Cues/Builds: </a:t>
            </a:r>
            <a:r>
              <a:rPr lang="en-US" sz="1050" dirty="0"/>
              <a:t>None</a:t>
            </a:r>
          </a:p>
          <a:p>
            <a:pPr>
              <a:defRPr/>
            </a:pPr>
            <a:r>
              <a:rPr lang="en-US" sz="1050" b="1" dirty="0"/>
              <a:t>Suggested Comments: </a:t>
            </a:r>
            <a:r>
              <a:rPr lang="en-US" sz="1050" dirty="0"/>
              <a:t>Other examples include: </a:t>
            </a:r>
            <a:r>
              <a:rPr lang="en-US" sz="1050" b="1" dirty="0"/>
              <a:t>Truck/heavy vehicle restrictions.</a:t>
            </a:r>
            <a:r>
              <a:rPr lang="en-US" sz="1050" dirty="0"/>
              <a:t> This strategy, which imposes restrictions on truck travel through the work zone either during specific periods or at all times, can increase passenger vehicle capacity of the roadway when a facility normally has a high truck volume. When using this strategy, the requirements of 23 CFR Part 658.11 (d) (1) and (g) must be followed.</a:t>
            </a:r>
          </a:p>
          <a:p>
            <a:pPr>
              <a:defRPr/>
            </a:pPr>
            <a:r>
              <a:rPr lang="en-US" sz="1050" b="1" dirty="0"/>
              <a:t>Separate truck lanes.</a:t>
            </a:r>
            <a:r>
              <a:rPr lang="en-US" sz="1050" dirty="0"/>
              <a:t> This strategy involves the provision of a separate truck lane through the restricted use of an existing lane, use of the shoulder or median, or construction of a new lane.</a:t>
            </a:r>
          </a:p>
          <a:p>
            <a:pPr>
              <a:defRPr/>
            </a:pPr>
            <a:r>
              <a:rPr lang="en-US" sz="1050" b="1" dirty="0"/>
              <a:t>Reversible lanes.</a:t>
            </a:r>
            <a:r>
              <a:rPr lang="en-US" sz="1050" dirty="0"/>
              <a:t> This strategy, also known as variable lanes or contra-flow lanes, involves sharing lane(s) of travel to accommodate peak period traffic flow. The direction of travel in the shared lane varies by time of day or day of the week.</a:t>
            </a:r>
          </a:p>
          <a:p>
            <a:pPr>
              <a:defRPr/>
            </a:pPr>
            <a:r>
              <a:rPr lang="en-US" sz="1050" b="1" dirty="0"/>
              <a:t>Dynamic lane closure system.</a:t>
            </a:r>
            <a:r>
              <a:rPr lang="en-US" sz="1050" dirty="0"/>
              <a:t> Also called dynamic lane merge system. This system uses dynamic electronic signs and other special devices to control vehicle merging at the approach to lane closures.</a:t>
            </a:r>
          </a:p>
          <a:p>
            <a:pPr>
              <a:defRPr/>
            </a:pPr>
            <a:r>
              <a:rPr lang="en-US" sz="1050" b="1" dirty="0"/>
              <a:t>Ramp metering.</a:t>
            </a:r>
            <a:r>
              <a:rPr lang="en-US" sz="1050" dirty="0"/>
              <a:t> Ramp meters are traffic signals located on on-ramps or freeway connectors to maintain safe and smooth freeway operations by controlling the entry of vehicles onto the roadway. This strategy serves both to decrease demand on a facility by controlling the entrance of vehicles, and to improve flow by matching entering vehicles to gaps in the traffic stream. Various strategies for ramp metering include pre-set timing, traffic actuated (metering changes based on mainline traffic), or centrally controlled. Ramp metering may be used during peak periods or all day.</a:t>
            </a:r>
          </a:p>
          <a:p>
            <a:pPr>
              <a:defRPr/>
            </a:pPr>
            <a:r>
              <a:rPr lang="en-US" sz="1050" b="1" dirty="0"/>
              <a:t>Temporary suspension of ramp metering.</a:t>
            </a:r>
            <a:r>
              <a:rPr lang="en-US" sz="1050" dirty="0"/>
              <a:t> This strategy involves turning existing ramp meters off during specific time periods or for the duration of the project.</a:t>
            </a:r>
          </a:p>
          <a:p>
            <a:pPr>
              <a:defRPr/>
            </a:pPr>
            <a:r>
              <a:rPr lang="en-US" sz="1050" b="1" dirty="0"/>
              <a:t>Suggested Questions: </a:t>
            </a:r>
            <a:r>
              <a:rPr lang="en-US" sz="1050" dirty="0"/>
              <a:t>None</a:t>
            </a:r>
          </a:p>
          <a:p>
            <a:pPr>
              <a:defRPr/>
            </a:pPr>
            <a:r>
              <a:rPr lang="en-US" sz="1050" b="1" dirty="0"/>
              <a:t>Additional Information:</a:t>
            </a:r>
          </a:p>
          <a:p>
            <a:pPr eaLnBrk="1" hangingPunct="1">
              <a:defRPr/>
            </a:pPr>
            <a:r>
              <a:rPr lang="en-US" sz="1050" b="1" dirty="0"/>
              <a:t>Possible Problems: </a:t>
            </a:r>
            <a:r>
              <a:rPr lang="en-US" sz="1050" dirty="0"/>
              <a:t>None</a:t>
            </a:r>
          </a:p>
          <a:p>
            <a:pPr>
              <a:defRPr/>
            </a:pPr>
            <a:endParaRPr lang="en-US" sz="1050" dirty="0"/>
          </a:p>
        </p:txBody>
      </p:sp>
    </p:spTree>
    <p:extLst>
      <p:ext uri="{BB962C8B-B14F-4D97-AF65-F5344CB8AC3E}">
        <p14:creationId xmlns:p14="http://schemas.microsoft.com/office/powerpoint/2010/main" val="2285651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pPr eaLnBrk="1" hangingPunct="1"/>
            <a:r>
              <a:rPr lang="en-US" b="1" dirty="0"/>
              <a:t>Key Message: </a:t>
            </a:r>
            <a:r>
              <a:rPr lang="en-US" dirty="0"/>
              <a:t>Introduce the TMP</a:t>
            </a:r>
            <a:endParaRPr lang="en-US" b="1" dirty="0"/>
          </a:p>
          <a:p>
            <a:pPr eaLnBrk="1" hangingPunct="1"/>
            <a:r>
              <a:rPr lang="en-US" b="1" dirty="0"/>
              <a:t>Est. Presentation Time:  </a:t>
            </a:r>
            <a:r>
              <a:rPr lang="en-US" dirty="0"/>
              <a:t>1-2 minute(s)</a:t>
            </a:r>
            <a:endParaRPr lang="en-US" b="1" dirty="0"/>
          </a:p>
          <a:p>
            <a:pPr eaLnBrk="1" hangingPunct="1"/>
            <a:r>
              <a:rPr lang="en-US" b="1" dirty="0"/>
              <a:t>Explanation of Cues/Builds: </a:t>
            </a:r>
            <a:r>
              <a:rPr lang="en-US" dirty="0"/>
              <a:t>None</a:t>
            </a:r>
          </a:p>
          <a:p>
            <a:pPr>
              <a:lnSpc>
                <a:spcPct val="90000"/>
              </a:lnSpc>
            </a:pPr>
            <a:r>
              <a:rPr lang="en-US" b="1" dirty="0"/>
              <a:t>Suggested Comments: </a:t>
            </a:r>
            <a:r>
              <a:rPr lang="en-US" dirty="0"/>
              <a:t>Let’s look at the TO component of the TMP and the strategies associated with TTC.</a:t>
            </a:r>
          </a:p>
          <a:p>
            <a:pPr eaLnBrk="1" hangingPunct="1"/>
            <a:r>
              <a:rPr lang="en-US" b="1" dirty="0"/>
              <a:t>Suggested Questions: </a:t>
            </a:r>
            <a:r>
              <a:rPr lang="en-US" dirty="0"/>
              <a:t>None</a:t>
            </a:r>
          </a:p>
          <a:p>
            <a:r>
              <a:rPr lang="en-US" b="1" dirty="0"/>
              <a:t>Additional Information: </a:t>
            </a:r>
            <a:r>
              <a:rPr lang="en-US" dirty="0"/>
              <a:t>See FHWA website: http://ops.fhwa.dot.gov/wz/resources/final_rule/tmp_examples.htm</a:t>
            </a:r>
          </a:p>
          <a:p>
            <a:pPr eaLnBrk="1" hangingPunct="1"/>
            <a:r>
              <a:rPr lang="en-US" b="1" dirty="0"/>
              <a:t>Possible Problems: </a:t>
            </a:r>
            <a:r>
              <a:rPr lang="en-US" dirty="0"/>
              <a:t>Avoid getting too specific here. This slide is to remind them that to is one of the components of the TMP.</a:t>
            </a:r>
          </a:p>
          <a:p>
            <a:pPr eaLnBrk="1" hangingPunct="1"/>
            <a:endParaRPr lang="en-US" dirty="0"/>
          </a:p>
        </p:txBody>
      </p:sp>
    </p:spTree>
    <p:extLst>
      <p:ext uri="{BB962C8B-B14F-4D97-AF65-F5344CB8AC3E}">
        <p14:creationId xmlns:p14="http://schemas.microsoft.com/office/powerpoint/2010/main" val="19998828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xfrm>
            <a:off x="228600" y="4343400"/>
            <a:ext cx="6400800" cy="4114800"/>
          </a:xfrm>
          <a:ln/>
        </p:spPr>
        <p:txBody>
          <a:bodyPr/>
          <a:lstStyle/>
          <a:p>
            <a:pPr eaLnBrk="1" hangingPunct="1">
              <a:defRPr/>
            </a:pPr>
            <a:r>
              <a:rPr lang="en-US" sz="1050" b="1" dirty="0"/>
              <a:t>Key Message: </a:t>
            </a:r>
            <a:r>
              <a:rPr lang="en-US" sz="1050" dirty="0"/>
              <a:t>Discuss</a:t>
            </a:r>
            <a:r>
              <a:rPr lang="en-US" sz="1050" b="1" dirty="0"/>
              <a:t> </a:t>
            </a:r>
            <a:r>
              <a:rPr lang="en-US" sz="1050" dirty="0"/>
              <a:t>Demand Management Strategies</a:t>
            </a:r>
          </a:p>
          <a:p>
            <a:pPr eaLnBrk="1" hangingPunct="1">
              <a:defRPr/>
            </a:pPr>
            <a:r>
              <a:rPr lang="en-US" sz="1050" b="1" dirty="0"/>
              <a:t>Est. Presentation Time: </a:t>
            </a:r>
            <a:r>
              <a:rPr lang="en-US" sz="1050" dirty="0"/>
              <a:t>Less than 1 minute(s)</a:t>
            </a:r>
            <a:endParaRPr lang="en-US" sz="1050" b="1" dirty="0"/>
          </a:p>
          <a:p>
            <a:pPr eaLnBrk="1" hangingPunct="1">
              <a:defRPr/>
            </a:pPr>
            <a:r>
              <a:rPr lang="en-US" sz="1050" b="1" dirty="0"/>
              <a:t>Explanation of Cues/Builds: </a:t>
            </a:r>
            <a:r>
              <a:rPr lang="en-US" sz="1050" dirty="0"/>
              <a:t>None</a:t>
            </a:r>
          </a:p>
          <a:p>
            <a:pPr>
              <a:defRPr/>
            </a:pPr>
            <a:r>
              <a:rPr lang="en-US" sz="1050" b="1" dirty="0"/>
              <a:t>Suggested Comments: </a:t>
            </a:r>
            <a:r>
              <a:rPr lang="en-US" sz="1050" dirty="0"/>
              <a:t>There are several strategies available to optimize traffic flow through the work zone corridor and adjacent roadways using various traffic operations techniques and technologies, including the ones on the screen.</a:t>
            </a:r>
          </a:p>
          <a:p>
            <a:pPr>
              <a:defRPr/>
            </a:pPr>
            <a:r>
              <a:rPr lang="en-US" sz="1050" b="1" dirty="0"/>
              <a:t>Suggested Questions: </a:t>
            </a:r>
            <a:r>
              <a:rPr lang="en-US" sz="1050" dirty="0"/>
              <a:t>None</a:t>
            </a:r>
          </a:p>
          <a:p>
            <a:pPr>
              <a:defRPr/>
            </a:pPr>
            <a:r>
              <a:rPr lang="en-US" sz="1050" b="1" dirty="0"/>
              <a:t>Additional Information:</a:t>
            </a:r>
          </a:p>
          <a:p>
            <a:pPr>
              <a:defRPr/>
            </a:pPr>
            <a:r>
              <a:rPr lang="en-US" sz="1050" b="1" dirty="0"/>
              <a:t>Ramp closures.</a:t>
            </a:r>
            <a:r>
              <a:rPr lang="en-US" sz="1050" dirty="0"/>
              <a:t> Ramp closure involves closing one or more ramps in or around the work zone. The ramp closure may be necessary to provide work access within the work space or can be used to improve traffic flow on the mainline.</a:t>
            </a:r>
          </a:p>
          <a:p>
            <a:pPr>
              <a:defRPr/>
            </a:pPr>
            <a:r>
              <a:rPr lang="en-US" sz="1050" b="1" dirty="0"/>
              <a:t>Railroad crossings controls.</a:t>
            </a:r>
            <a:r>
              <a:rPr lang="en-US" sz="1050" dirty="0"/>
              <a:t> When a rail crossing is located within a work zone and/or on a detour or diversion route, traffic control improvements at the crossing may become necessary for safety purposes, especially if work zone delays and congestion have the potential to force vehicles to stop on the tracks or between the crossing gates. Improvements may include advanced warning signs, railroad crossing signs, pavement markings, flashing lights, gate arms, flaggers or police officers, and possibly closure of the crossing to traffic during work periods.</a:t>
            </a:r>
          </a:p>
          <a:p>
            <a:pPr>
              <a:defRPr/>
            </a:pPr>
            <a:r>
              <a:rPr lang="en-US" sz="1050" b="1" dirty="0"/>
              <a:t>Coordination with adjacent construction site(s).</a:t>
            </a:r>
            <a:r>
              <a:rPr lang="en-US" sz="1050" dirty="0"/>
              <a:t> This involves combining or coordinating projects within a specific corridor to minimize the combined impacts on the motoring public and community. Coordination typically involves scheduling projects within a corridor to ensure that adequate capacity remains available to accommodate the anticipated travel demand within the corridor by not implementing work zones on adjacent or parallel highways at the same time. This may entail communicating about the timing of lane closures and occurrence of incidents, and coordinating diversion routes. It may also involve the completion of needed capacity and safety improvements on a highway prior to its use to carry traffic diverted or detoured from another project.</a:t>
            </a:r>
          </a:p>
          <a:p>
            <a:pPr eaLnBrk="1" hangingPunct="1">
              <a:defRPr/>
            </a:pPr>
            <a:r>
              <a:rPr lang="en-US" sz="1050" b="1" dirty="0"/>
              <a:t>Possible Problems: </a:t>
            </a:r>
            <a:r>
              <a:rPr lang="en-US" sz="1050" dirty="0"/>
              <a:t>None</a:t>
            </a:r>
          </a:p>
          <a:p>
            <a:pPr>
              <a:defRPr/>
            </a:pPr>
            <a:endParaRPr lang="en-US" dirty="0"/>
          </a:p>
        </p:txBody>
      </p:sp>
    </p:spTree>
    <p:extLst>
      <p:ext uri="{BB962C8B-B14F-4D97-AF65-F5344CB8AC3E}">
        <p14:creationId xmlns:p14="http://schemas.microsoft.com/office/powerpoint/2010/main" val="1344711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xfrm>
            <a:off x="1143000" y="381000"/>
            <a:ext cx="4572000" cy="3429000"/>
          </a:xfrm>
          <a:ln/>
        </p:spPr>
      </p:sp>
      <p:sp>
        <p:nvSpPr>
          <p:cNvPr id="65539" name="Notes Placeholder 2"/>
          <p:cNvSpPr>
            <a:spLocks noGrp="1"/>
          </p:cNvSpPr>
          <p:nvPr>
            <p:ph type="body" idx="1"/>
          </p:nvPr>
        </p:nvSpPr>
        <p:spPr>
          <a:xfrm>
            <a:off x="457200" y="3962400"/>
            <a:ext cx="6400800" cy="4114800"/>
          </a:xfrm>
          <a:ln/>
        </p:spPr>
        <p:txBody>
          <a:bodyPr/>
          <a:lstStyle/>
          <a:p>
            <a:pPr eaLnBrk="1" hangingPunct="1">
              <a:defRPr/>
            </a:pPr>
            <a:r>
              <a:rPr lang="en-US" sz="1050" b="1" dirty="0"/>
              <a:t>Key Message: </a:t>
            </a:r>
            <a:r>
              <a:rPr lang="en-US" sz="1050" dirty="0"/>
              <a:t>Discuss</a:t>
            </a:r>
            <a:r>
              <a:rPr lang="en-US" sz="1050" b="1" dirty="0"/>
              <a:t> </a:t>
            </a:r>
            <a:r>
              <a:rPr lang="en-US" sz="1050" dirty="0"/>
              <a:t>Incident Management and Enforcement Strategies</a:t>
            </a:r>
          </a:p>
          <a:p>
            <a:pPr eaLnBrk="1" hangingPunct="1">
              <a:defRPr/>
            </a:pPr>
            <a:r>
              <a:rPr lang="en-US" sz="1050" b="1" dirty="0"/>
              <a:t>Est. Presentation Time: </a:t>
            </a:r>
            <a:r>
              <a:rPr lang="en-US" sz="1050" dirty="0"/>
              <a:t>1-2 minute(s)</a:t>
            </a:r>
            <a:endParaRPr lang="en-US" sz="1050" b="1" dirty="0"/>
          </a:p>
          <a:p>
            <a:pPr eaLnBrk="1" hangingPunct="1">
              <a:defRPr/>
            </a:pPr>
            <a:r>
              <a:rPr lang="en-US" sz="1050" b="1" dirty="0"/>
              <a:t>Explanation of Cues/Builds: </a:t>
            </a:r>
            <a:r>
              <a:rPr lang="en-US" sz="1050" dirty="0"/>
              <a:t>None</a:t>
            </a:r>
          </a:p>
          <a:p>
            <a:pPr>
              <a:defRPr/>
            </a:pPr>
            <a:r>
              <a:rPr lang="en-US" sz="1050" b="1" dirty="0"/>
              <a:t>Suggested Comments: </a:t>
            </a:r>
            <a:r>
              <a:rPr lang="en-US" sz="1050" dirty="0"/>
              <a:t>This fourth category includes various strategies to manage work zone traffic operations. Work zone traffic management strategies involve monitoring traffic conditions and making adjustments to traffic operations based on changing conditions. Some of those changing conditions involve traffic incidents, so this category also looks at management strategies that have specific applicability to traffic incidents. These strategies involve improved detection, verification, response, and clearance of crashes, mechanical failures, and other incidents in work zones and on detour routes. This category also includes strategies to provide adequate enforcement of traffic regulations in work zones. Strategies in this area include the ones on the screen.</a:t>
            </a:r>
          </a:p>
          <a:p>
            <a:pPr>
              <a:defRPr/>
            </a:pPr>
            <a:r>
              <a:rPr lang="en-US" sz="1050" b="1" dirty="0"/>
              <a:t>Suggested Questions: </a:t>
            </a:r>
            <a:r>
              <a:rPr lang="en-US" sz="1050" dirty="0"/>
              <a:t>None</a:t>
            </a:r>
          </a:p>
          <a:p>
            <a:pPr>
              <a:defRPr/>
            </a:pPr>
            <a:r>
              <a:rPr lang="en-US" sz="1050" b="1" dirty="0"/>
              <a:t>Additional Information: ITS for traffic monitoring/management.</a:t>
            </a:r>
            <a:r>
              <a:rPr lang="en-US" sz="1050" dirty="0"/>
              <a:t> ITS can be used in work zones to identify areas where traffic flow is impeded so that traveler information can be provided and/or adjustments to the work zone can be made. A work zone ITS deployment uses sensors to detect traffic conditions and can automatically feed this information to motorist information outlets such as CMS and websites, or to a TMC. Monitoring traffic cameras can help detect places where drivers are having difficulty negotiating a work zone and then the layout can be adjusted. </a:t>
            </a:r>
            <a:r>
              <a:rPr lang="en-US" sz="1050" b="1" dirty="0"/>
              <a:t>Transportation management center (TMC).</a:t>
            </a:r>
            <a:r>
              <a:rPr lang="en-US" sz="1050" dirty="0"/>
              <a:t> This strategy involves the use of a TMC for coordinating and managing traffic and incident management activities in and around the work zone. Often an existing TMC for the region is used and may be staffed by either contract staff and/or agency personnel. If the project is large and of long duration, a project specific TMC may be established and operated to help manage incidents and maintain traffic flow. </a:t>
            </a:r>
            <a:r>
              <a:rPr lang="en-US" sz="1050" b="1" dirty="0"/>
              <a:t>Surveillance [Closed-Circuit Television (CCTV), loop detectors, lasers, probe vehicles].</a:t>
            </a:r>
            <a:r>
              <a:rPr lang="en-US" sz="1050" dirty="0"/>
              <a:t> This strategy involves the use of surveillance equipment, such as detector stations or cameras, to help identify traffic problems and to detect, verify, and respond to incidents in the work zone. </a:t>
            </a:r>
            <a:r>
              <a:rPr lang="en-US" sz="1050" b="1" dirty="0"/>
              <a:t>Helicopter for aerial surveillance.</a:t>
            </a:r>
            <a:r>
              <a:rPr lang="en-US" sz="1050" dirty="0"/>
              <a:t> This involves the use of aerial surveillance to identify and verify traffic problems and incidents. </a:t>
            </a:r>
            <a:r>
              <a:rPr lang="en-US" sz="1050" b="1" dirty="0"/>
              <a:t>Traffic screens.</a:t>
            </a:r>
            <a:r>
              <a:rPr lang="en-US" sz="1050" dirty="0"/>
              <a:t> Traffic screens help prevent driver distractions in work zones, which can help to keep traffic moving and enhance safety. Screens may be mounted on the top of temporary traffic barriers to discourage gawking and reduce headlight glare.</a:t>
            </a:r>
            <a:endParaRPr lang="en-US" sz="1050" b="1" dirty="0"/>
          </a:p>
          <a:p>
            <a:pPr eaLnBrk="1" hangingPunct="1">
              <a:defRPr/>
            </a:pPr>
            <a:r>
              <a:rPr lang="en-US" sz="1050" b="1" dirty="0"/>
              <a:t>Possible Problems:</a:t>
            </a:r>
          </a:p>
          <a:p>
            <a:pPr>
              <a:defRPr/>
            </a:pPr>
            <a:endParaRPr lang="en-US" sz="1050" dirty="0"/>
          </a:p>
          <a:p>
            <a:pPr eaLnBrk="1" hangingPunct="1">
              <a:defRPr/>
            </a:pPr>
            <a:endParaRPr lang="en-US" sz="1050" dirty="0"/>
          </a:p>
        </p:txBody>
      </p:sp>
    </p:spTree>
    <p:extLst>
      <p:ext uri="{BB962C8B-B14F-4D97-AF65-F5344CB8AC3E}">
        <p14:creationId xmlns:p14="http://schemas.microsoft.com/office/powerpoint/2010/main" val="29276130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xfrm>
            <a:off x="228600" y="4343400"/>
            <a:ext cx="6400800" cy="4114800"/>
          </a:xfrm>
          <a:ln/>
        </p:spPr>
        <p:txBody>
          <a:bodyPr/>
          <a:lstStyle/>
          <a:p>
            <a:pPr eaLnBrk="1" hangingPunct="1">
              <a:defRPr/>
            </a:pPr>
            <a:r>
              <a:rPr lang="en-US" sz="1050" b="1" dirty="0"/>
              <a:t>Key Message: </a:t>
            </a:r>
            <a:r>
              <a:rPr lang="en-US" sz="1050" dirty="0"/>
              <a:t>Discuss</a:t>
            </a:r>
            <a:r>
              <a:rPr lang="en-US" sz="1050" b="1" dirty="0"/>
              <a:t> </a:t>
            </a:r>
            <a:r>
              <a:rPr lang="en-US" sz="1050" dirty="0"/>
              <a:t>Incident Management and Enforcement Strategies</a:t>
            </a:r>
          </a:p>
          <a:p>
            <a:pPr eaLnBrk="1" hangingPunct="1">
              <a:defRPr/>
            </a:pPr>
            <a:r>
              <a:rPr lang="en-US" sz="1050" b="1" dirty="0"/>
              <a:t>Est. Presentation Time: </a:t>
            </a:r>
            <a:r>
              <a:rPr lang="en-US" sz="1050" dirty="0"/>
              <a:t>1-2 minute(s)</a:t>
            </a:r>
            <a:endParaRPr lang="en-US" sz="1050" b="1" dirty="0"/>
          </a:p>
          <a:p>
            <a:pPr eaLnBrk="1" hangingPunct="1">
              <a:defRPr/>
            </a:pPr>
            <a:r>
              <a:rPr lang="en-US" sz="1050" b="1" dirty="0"/>
              <a:t>Explanation of Cues/Builds: </a:t>
            </a:r>
            <a:r>
              <a:rPr lang="en-US" sz="1050" dirty="0"/>
              <a:t>None</a:t>
            </a:r>
          </a:p>
          <a:p>
            <a:pPr>
              <a:defRPr/>
            </a:pPr>
            <a:r>
              <a:rPr lang="en-US" sz="1050" b="1" dirty="0"/>
              <a:t>Suggested Comments: </a:t>
            </a:r>
            <a:r>
              <a:rPr lang="en-US" sz="1050" dirty="0"/>
              <a:t>This category includes various strategies to manage work zone traffic operations. Work zone traffic management strategies involve monitoring traffic conditions and making adjustments to traffic operations based on changing conditions. Some of those changing conditions involve traffic incidents, so this category also looks at management strategies that have specific applicability to traffic incidents. These strategies involve improved detection, verification, response, and clearance of crashes, mechanical failures, and other incidents in work zones and on detour routes. This category also includes strategies to provide adequate enforcement of traffic regulations in work zones. Strategies in this area include the ones on the screen.</a:t>
            </a:r>
          </a:p>
          <a:p>
            <a:pPr>
              <a:defRPr/>
            </a:pPr>
            <a:r>
              <a:rPr lang="en-US" sz="1050" b="1" dirty="0"/>
              <a:t>Suggested Questions: </a:t>
            </a:r>
            <a:r>
              <a:rPr lang="en-US" sz="1050" dirty="0"/>
              <a:t>None</a:t>
            </a:r>
          </a:p>
          <a:p>
            <a:pPr>
              <a:defRPr/>
            </a:pPr>
            <a:r>
              <a:rPr lang="en-US" sz="1050" b="1" dirty="0"/>
              <a:t>Additional Information: Call boxes.</a:t>
            </a:r>
            <a:r>
              <a:rPr lang="en-US" sz="1050" dirty="0"/>
              <a:t> Temporary or permanent call boxes may be installed through the work zone to provide motorists with a means to contact incident response personnel, thus expediting the response and clearance times for crashes and breakdowns.</a:t>
            </a:r>
          </a:p>
          <a:p>
            <a:pPr>
              <a:defRPr/>
            </a:pPr>
            <a:r>
              <a:rPr lang="en-US" sz="1050" b="1" dirty="0"/>
              <a:t>Mile-post markers.</a:t>
            </a:r>
            <a:r>
              <a:rPr lang="en-US" sz="1050" dirty="0"/>
              <a:t> Mile-post markers consist of a sign located in the median or shoulder, which lists location information (direction, route, mile, and tenths of a mile). Some areas may refer to these as location reference markers, since they can be used to mark direction; route, bridge or overpass names; intersection names; etc. in addition to mileage information.</a:t>
            </a:r>
          </a:p>
          <a:p>
            <a:pPr>
              <a:defRPr/>
            </a:pPr>
            <a:r>
              <a:rPr lang="en-US" sz="1050" b="1" dirty="0"/>
              <a:t>Tow/freeway service patrol.</a:t>
            </a:r>
            <a:r>
              <a:rPr lang="en-US" sz="1050" dirty="0"/>
              <a:t> This strategy involves the use of dedicated or on-site (or near site) towing services to reduce the time required to remove vehicles involved in an incident (breakdown or crash). Towing service is almost always contracted, while freeway service patrols might be contracted but are more likely to be publicly operated.</a:t>
            </a:r>
          </a:p>
          <a:p>
            <a:pPr>
              <a:defRPr/>
            </a:pPr>
            <a:r>
              <a:rPr lang="en-US" sz="1050" b="1" dirty="0"/>
              <a:t>Total station units.</a:t>
            </a:r>
            <a:r>
              <a:rPr lang="en-US" sz="1050" dirty="0"/>
              <a:t> This involves the use of survey equipment for documenting/mapping major incidents (e.g., fatal crashes, HAZMAT conditions, etc.) in order to reduce the clearance time. In some locations, total station units are being replaced by laser measuring units.</a:t>
            </a:r>
          </a:p>
          <a:p>
            <a:pPr>
              <a:defRPr/>
            </a:pPr>
            <a:r>
              <a:rPr lang="en-US" sz="1050" b="1" dirty="0"/>
              <a:t>Photogrammetry.</a:t>
            </a:r>
            <a:r>
              <a:rPr lang="en-US" sz="1050" dirty="0"/>
              <a:t>  Photogrammetry involves the use of photos taken in the field and computer software for documenting and measuring incident-related data (e.g., skid marks, vehicle location, etc.) which may reduce incident clearance times.</a:t>
            </a:r>
          </a:p>
          <a:p>
            <a:pPr>
              <a:defRPr/>
            </a:pPr>
            <a:r>
              <a:rPr lang="en-US" sz="1050" b="1" dirty="0"/>
              <a:t>Coordination with media.</a:t>
            </a:r>
            <a:r>
              <a:rPr lang="en-US" sz="1050" dirty="0"/>
              <a:t> This strategy involves working with local news media to publicize traffic delays, incidents, and incident management. Working with media contacts in advance to establish procedures to be followed in the event of a major delay or incident can facilitate the dissemination of specific information upon the occurrence of a major delay or incident.</a:t>
            </a:r>
          </a:p>
          <a:p>
            <a:pPr>
              <a:defRPr/>
            </a:pPr>
            <a:r>
              <a:rPr lang="en-US" sz="1050" b="1" dirty="0"/>
              <a:t>Local detour routes.</a:t>
            </a:r>
            <a:r>
              <a:rPr lang="en-US" sz="1050" dirty="0"/>
              <a:t> Advance identification and approval/authorization of local detour routes is an especially useful strategy to address major traffic delays and incidents, particularly for high volume and incident prone work zones.</a:t>
            </a:r>
          </a:p>
          <a:p>
            <a:pPr>
              <a:defRPr/>
            </a:pPr>
            <a:r>
              <a:rPr lang="en-US" sz="1050" b="1" dirty="0"/>
              <a:t>Contract support for incident management.</a:t>
            </a:r>
            <a:r>
              <a:rPr lang="en-US" sz="1050" dirty="0"/>
              <a:t> This strategy provides additional contract support for incident management and response beyond that available from the construction contractor or within the agency. Contracts may include entities such as police agencies, towing/recovery providers, engineering consultants, or others, depending on the support needed for a project.</a:t>
            </a:r>
          </a:p>
          <a:p>
            <a:pPr>
              <a:defRPr/>
            </a:pPr>
            <a:r>
              <a:rPr lang="en-US" sz="1050" b="1" dirty="0"/>
              <a:t>Possible Problems: </a:t>
            </a:r>
            <a:r>
              <a:rPr lang="en-US" sz="1050" dirty="0"/>
              <a:t>None</a:t>
            </a:r>
          </a:p>
          <a:p>
            <a:pPr>
              <a:defRPr/>
            </a:pPr>
            <a:endParaRPr lang="en-US" sz="1050" dirty="0"/>
          </a:p>
          <a:p>
            <a:pPr>
              <a:defRPr/>
            </a:pPr>
            <a:endParaRPr lang="en-US" sz="1050" dirty="0"/>
          </a:p>
          <a:p>
            <a:pPr>
              <a:defRPr/>
            </a:pPr>
            <a:endParaRPr lang="en-US" sz="1050" dirty="0"/>
          </a:p>
        </p:txBody>
      </p:sp>
    </p:spTree>
    <p:extLst>
      <p:ext uri="{BB962C8B-B14F-4D97-AF65-F5344CB8AC3E}">
        <p14:creationId xmlns:p14="http://schemas.microsoft.com/office/powerpoint/2010/main" val="23885622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pPr eaLnBrk="1" hangingPunct="1"/>
            <a:r>
              <a:rPr lang="en-US" b="1" dirty="0"/>
              <a:t>Key Message: </a:t>
            </a:r>
            <a:r>
              <a:rPr lang="en-US" dirty="0"/>
              <a:t>Discuss</a:t>
            </a:r>
            <a:r>
              <a:rPr lang="en-US" b="1" dirty="0"/>
              <a:t> </a:t>
            </a:r>
            <a:r>
              <a:rPr lang="en-US" dirty="0"/>
              <a:t>Incident Management and Enforcement Strategies</a:t>
            </a:r>
          </a:p>
          <a:p>
            <a:pPr eaLnBrk="1" hangingPunct="1"/>
            <a:r>
              <a:rPr lang="en-US" b="1" dirty="0"/>
              <a:t>Est. Presentation Time: </a:t>
            </a:r>
            <a:r>
              <a:rPr lang="en-US" dirty="0"/>
              <a:t>1-2 minute(s)</a:t>
            </a:r>
            <a:endParaRPr lang="en-US" b="1" dirty="0"/>
          </a:p>
          <a:p>
            <a:pPr eaLnBrk="1" hangingPunct="1"/>
            <a:r>
              <a:rPr lang="en-US" b="1" dirty="0"/>
              <a:t>Explanation of Cues/Builds: </a:t>
            </a:r>
            <a:r>
              <a:rPr lang="en-US" dirty="0"/>
              <a:t>None</a:t>
            </a:r>
          </a:p>
          <a:p>
            <a:r>
              <a:rPr lang="en-US" b="1" dirty="0"/>
              <a:t>Suggested Comments: </a:t>
            </a:r>
            <a:r>
              <a:rPr lang="en-US" dirty="0"/>
              <a:t>This category includes various strategies to manage work zone traffic operations. Work zone traffic management strategies involve monitoring traffic conditions and making adjustments to traffic operations based on changing conditions. Some of those changing conditions involve traffic incidents, so this category also looks at management strategies that have specific applicability to traffic incidents. These strategies involve improved detection, verification, response, and clearance of crashes, mechanical failures, and other incidents in work zones and on detour routes. This category also includes strategies to provide adequate enforcement of traffic regulations in work zones. Strategies in this area include the ones on the screen.</a:t>
            </a:r>
          </a:p>
          <a:p>
            <a:r>
              <a:rPr lang="en-US" b="1" dirty="0"/>
              <a:t>Suggested Questions: </a:t>
            </a:r>
            <a:r>
              <a:rPr lang="en-US" dirty="0"/>
              <a:t>None</a:t>
            </a:r>
          </a:p>
          <a:p>
            <a:pPr eaLnBrk="1" hangingPunct="1"/>
            <a:r>
              <a:rPr lang="en-US" b="1" dirty="0"/>
              <a:t>Additional Information:</a:t>
            </a:r>
          </a:p>
          <a:p>
            <a:r>
              <a:rPr lang="en-US" b="1" dirty="0"/>
              <a:t>Incident/emergency management coordinator.</a:t>
            </a:r>
            <a:r>
              <a:rPr lang="en-US" dirty="0"/>
              <a:t> This strategy provides a designated individual with overall responsibility for incident and emergency management on a project. Responsibilities may include developing incident and/or emergency response plans, overseeing implementation and monitoring of the work zone management strategies, and overall management of incidents or emergencies.</a:t>
            </a:r>
          </a:p>
          <a:p>
            <a:r>
              <a:rPr lang="en-US" b="1" dirty="0"/>
              <a:t>Incident/emergency response plan.</a:t>
            </a:r>
            <a:r>
              <a:rPr lang="en-US" dirty="0"/>
              <a:t> This involves the development of a plan with information needed to respond to an incident. This information typically includes roles and responsibilities, response agencies, processes/procedures, actions to take for various incident types and levels, contact information, alternate routes, personnel and equipment information, staging area locations, and other information as appropriate to the individual project.</a:t>
            </a:r>
          </a:p>
          <a:p>
            <a:r>
              <a:rPr lang="en-US" b="1" dirty="0"/>
              <a:t>Dedicated (paid) police enforcement.</a:t>
            </a:r>
            <a:r>
              <a:rPr lang="en-US" dirty="0"/>
              <a:t> This strategy provides police patrols in the work zone under a contractual arrangement with the agency or contractor.</a:t>
            </a:r>
          </a:p>
          <a:p>
            <a:r>
              <a:rPr lang="en-US" b="1" dirty="0"/>
              <a:t>Cooperative police enforcement.</a:t>
            </a:r>
            <a:r>
              <a:rPr lang="en-US" dirty="0"/>
              <a:t> Cooperative enforcement is similar to dedicated enforcement, except it is implemented through a cooperative agreement between the police and agency.</a:t>
            </a:r>
          </a:p>
          <a:p>
            <a:r>
              <a:rPr lang="en-US" b="1" dirty="0"/>
              <a:t>Automated enforcement.</a:t>
            </a:r>
            <a:r>
              <a:rPr lang="en-US" dirty="0"/>
              <a:t> Automated enforcement involves the use of various technologies such as radar, cameras, video, and sensors to detect and record vehicle speed or traffic signal violations. When a vehicle speed exceeds a specified threshold or a red signal violation occurs, the vehicle's license plate and/or driver are photographed. The citation with the photo(s) is then mailed to the registered owner of the vehicle.</a:t>
            </a:r>
          </a:p>
          <a:p>
            <a:r>
              <a:rPr lang="en-US" b="1" dirty="0"/>
              <a:t>Increased penalties for work zone violations.</a:t>
            </a:r>
            <a:r>
              <a:rPr lang="en-US" dirty="0"/>
              <a:t> This strategy involves the imposition of increased penalties for speeding or other violations in work zones. Such penalties include increased fines, increased points, license suspension, and even mandatory prison terms for serious violations.</a:t>
            </a:r>
          </a:p>
          <a:p>
            <a:endParaRPr lang="en-US" dirty="0"/>
          </a:p>
        </p:txBody>
      </p:sp>
    </p:spTree>
    <p:extLst>
      <p:ext uri="{BB962C8B-B14F-4D97-AF65-F5344CB8AC3E}">
        <p14:creationId xmlns:p14="http://schemas.microsoft.com/office/powerpoint/2010/main" val="26564243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pPr eaLnBrk="1" hangingPunct="1"/>
            <a:r>
              <a:rPr lang="en-US" b="1" dirty="0"/>
              <a:t>Key Message: </a:t>
            </a:r>
            <a:r>
              <a:rPr lang="en-US" dirty="0"/>
              <a:t>Introduce Safety Management Strategies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 </a:t>
            </a:r>
            <a:r>
              <a:rPr lang="en-US" dirty="0"/>
              <a:t> A fifth category includes safety management strategies. A wide range of other safety devices are described in Part 6 of the MUTCD and are widely used to enhance safety and mobility in highway work zones. These devices, such as temporary traffic barriers and crash cushions, are included in the Work Zone Safety Management Strategies category.</a:t>
            </a:r>
          </a:p>
          <a:p>
            <a:r>
              <a:rPr lang="en-US" b="1" dirty="0"/>
              <a:t>Suggested Questions: </a:t>
            </a:r>
            <a:r>
              <a:rPr lang="en-US" dirty="0"/>
              <a:t>None</a:t>
            </a:r>
          </a:p>
          <a:p>
            <a:pPr eaLnBrk="1" hangingPunct="1"/>
            <a:r>
              <a:rPr lang="en-US" b="1" dirty="0"/>
              <a:t>Additional Information: </a:t>
            </a:r>
            <a:r>
              <a:rPr lang="en-US" dirty="0"/>
              <a:t>Refer to http://ops.fhwa.dot.gov/wz/rule_guide/sec6.htm</a:t>
            </a:r>
            <a:endParaRPr lang="en-US" i="1" dirty="0"/>
          </a:p>
          <a:p>
            <a:pPr eaLnBrk="1" hangingPunct="1"/>
            <a:r>
              <a:rPr lang="en-US" b="1" dirty="0"/>
              <a:t>Possible Problems: </a:t>
            </a:r>
            <a:r>
              <a:rPr lang="en-US" dirty="0"/>
              <a:t>None</a:t>
            </a:r>
          </a:p>
        </p:txBody>
      </p:sp>
    </p:spTree>
    <p:extLst>
      <p:ext uri="{BB962C8B-B14F-4D97-AF65-F5344CB8AC3E}">
        <p14:creationId xmlns:p14="http://schemas.microsoft.com/office/powerpoint/2010/main" val="41081429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pPr eaLnBrk="1" hangingPunct="1"/>
            <a:r>
              <a:rPr lang="en-US" b="1" dirty="0"/>
              <a:t>Key Message: </a:t>
            </a:r>
            <a:r>
              <a:rPr lang="en-US" dirty="0"/>
              <a:t>Introduce Safety Management Strategies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 </a:t>
            </a:r>
            <a:r>
              <a:rPr lang="en-US" dirty="0"/>
              <a:t>Some safety managements strategies are listed on the screen: 1) Temporary traffic signals may be used to avoid the need for flaggers, 2) Temporary traffic barriers may provide positive protection, 3) Movable traffic barriers may also improve the capacity of the roadway, 4) Crash cushions may be used to protect hazards, 5) Rumble strips may help reduce speeds in the vicinity of the work zone, 6) Road safety audits may detect problems before the crashes occur.</a:t>
            </a:r>
          </a:p>
          <a:p>
            <a:r>
              <a:rPr lang="en-US" b="1" dirty="0"/>
              <a:t>Suggested Questions: </a:t>
            </a:r>
            <a:r>
              <a:rPr lang="en-US" dirty="0"/>
              <a:t>Can you think of any others? Any experiences with road safety audits?</a:t>
            </a:r>
          </a:p>
          <a:p>
            <a:pPr eaLnBrk="1" hangingPunct="1"/>
            <a:r>
              <a:rPr lang="en-US" b="1" dirty="0"/>
              <a:t>Additional Information: </a:t>
            </a:r>
            <a:r>
              <a:rPr lang="en-US" dirty="0"/>
              <a:t>Refer to http://ops.fhwa.dot.gov/wz/rule_guide/sec6.htm</a:t>
            </a:r>
            <a:endParaRPr lang="en-US" i="1" dirty="0"/>
          </a:p>
          <a:p>
            <a:pPr eaLnBrk="1" hangingPunct="1"/>
            <a:r>
              <a:rPr lang="en-US" b="1" dirty="0"/>
              <a:t>Possible Problems: </a:t>
            </a:r>
            <a:r>
              <a:rPr lang="en-US" dirty="0"/>
              <a:t>Discuss these as needed based on your audience. Be prepared to expand.</a:t>
            </a:r>
            <a:endParaRPr lang="en-US" i="1" dirty="0"/>
          </a:p>
        </p:txBody>
      </p:sp>
    </p:spTree>
    <p:extLst>
      <p:ext uri="{BB962C8B-B14F-4D97-AF65-F5344CB8AC3E}">
        <p14:creationId xmlns:p14="http://schemas.microsoft.com/office/powerpoint/2010/main" val="9564060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0C98023E-0520-4AA3-91AF-07A312E10CCB}" type="slidenum">
              <a:rPr lang="en-US" sz="1200"/>
              <a:pPr algn="r"/>
              <a:t>36</a:t>
            </a:fld>
            <a:endParaRPr lang="en-US" sz="1200"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b="1" dirty="0"/>
              <a:t>Key Message: </a:t>
            </a:r>
            <a:r>
              <a:rPr lang="en-US" dirty="0"/>
              <a:t>Define the term queue</a:t>
            </a:r>
          </a:p>
          <a:p>
            <a:pPr eaLnBrk="1" hangingPunct="1"/>
            <a:r>
              <a:rPr lang="en-US" b="1" dirty="0"/>
              <a:t>Est. Presentation Time: </a:t>
            </a:r>
            <a:r>
              <a:rPr lang="en-US" dirty="0"/>
              <a:t>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A queue by definition is a line of people or vehicles waiting their turn.  In the case of vehicles, each is waiting to get through a capacity restriction in a work zone.  Queues can extend for miles upstream of the capacity restriction.  Prior to a queue, flow can be very unstable.  As queues dissipate, the flow is relatively stable. </a:t>
            </a:r>
          </a:p>
          <a:p>
            <a:pPr eaLnBrk="1" hangingPunct="1"/>
            <a:r>
              <a:rPr lang="en-US" b="1" dirty="0"/>
              <a:t>Suggested Questions: </a:t>
            </a:r>
            <a:r>
              <a:rPr lang="en-US" dirty="0"/>
              <a:t>What is the greatest safety risk from a queue?  Speed variability, which creates greater rear-end crash risk.</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p:txBody>
      </p:sp>
    </p:spTree>
    <p:extLst>
      <p:ext uri="{BB962C8B-B14F-4D97-AF65-F5344CB8AC3E}">
        <p14:creationId xmlns:p14="http://schemas.microsoft.com/office/powerpoint/2010/main" val="613618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DC27A17B-50EE-4A86-848E-D96B29DEE18F}" type="slidenum">
              <a:rPr lang="en-US" sz="1200"/>
              <a:pPr algn="r"/>
              <a:t>37</a:t>
            </a:fld>
            <a:endParaRPr lang="en-US" sz="1200" dirty="0"/>
          </a:p>
        </p:txBody>
      </p:sp>
      <p:sp>
        <p:nvSpPr>
          <p:cNvPr id="94211" name="Rectangle 2"/>
          <p:cNvSpPr>
            <a:spLocks noGrp="1" noRot="1" noChangeAspect="1" noChangeArrowheads="1" noTextEdit="1"/>
          </p:cNvSpPr>
          <p:nvPr>
            <p:ph type="sldImg"/>
          </p:nvPr>
        </p:nvSpPr>
        <p:spPr>
          <a:xfrm>
            <a:off x="1143000" y="685800"/>
            <a:ext cx="4573588" cy="3430588"/>
          </a:xfrm>
          <a:solidFill>
            <a:srgbClr val="FFFFFF"/>
          </a:solidFill>
          <a:ln/>
        </p:spPr>
      </p:sp>
      <p:sp>
        <p:nvSpPr>
          <p:cNvPr id="94212" name="Rectangle 3"/>
          <p:cNvSpPr>
            <a:spLocks noGrp="1" noChangeArrowheads="1"/>
          </p:cNvSpPr>
          <p:nvPr>
            <p:ph type="body" idx="1"/>
          </p:nvPr>
        </p:nvSpPr>
        <p:spPr>
          <a:xfrm>
            <a:off x="711200" y="4344988"/>
            <a:ext cx="5384800" cy="4113212"/>
          </a:xfrm>
          <a:noFill/>
          <a:ln/>
        </p:spPr>
        <p:txBody>
          <a:bodyPr/>
          <a:lstStyle/>
          <a:p>
            <a:pPr eaLnBrk="1" hangingPunct="1"/>
            <a:r>
              <a:rPr lang="en-US" b="1" dirty="0"/>
              <a:t>Key Message: </a:t>
            </a:r>
            <a:r>
              <a:rPr lang="en-US" dirty="0"/>
              <a:t>Describe some common issues associated with queues</a:t>
            </a:r>
          </a:p>
          <a:p>
            <a:pPr eaLnBrk="1" hangingPunct="1"/>
            <a:r>
              <a:rPr lang="en-US" b="1" dirty="0"/>
              <a:t>Est. Presentation Time: </a:t>
            </a:r>
            <a:r>
              <a:rPr lang="en-US" dirty="0"/>
              <a:t>1 minute</a:t>
            </a:r>
          </a:p>
          <a:p>
            <a:pPr eaLnBrk="1" hangingPunct="1"/>
            <a:r>
              <a:rPr lang="en-US" b="1" dirty="0"/>
              <a:t>Explanation of Cues/Builds: </a:t>
            </a:r>
            <a:r>
              <a:rPr lang="en-US" dirty="0"/>
              <a:t>None</a:t>
            </a:r>
          </a:p>
          <a:p>
            <a:pPr eaLnBrk="1" hangingPunct="1"/>
            <a:r>
              <a:rPr lang="en-US" b="1" dirty="0"/>
              <a:t>Suggested Comments: </a:t>
            </a:r>
            <a:r>
              <a:rPr lang="en-US" dirty="0"/>
              <a:t>These areas can commonly experience queuing.  The advance warning area provides information to motorists and can experience queues due to the downstream taper, for example.  Queues may also extend upstream of the advance warning area, and the back-of-queue may extend past the first advance warning sign. Queues may also form adjacent to the work space as equipment moves in and out, causing temporary queuing.</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p:txBody>
      </p:sp>
    </p:spTree>
    <p:extLst>
      <p:ext uri="{BB962C8B-B14F-4D97-AF65-F5344CB8AC3E}">
        <p14:creationId xmlns:p14="http://schemas.microsoft.com/office/powerpoint/2010/main" val="27574172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6908619F-C1A0-4313-A323-2B7D8187633F}" type="slidenum">
              <a:rPr lang="en-US" sz="1200"/>
              <a:pPr algn="r"/>
              <a:t>38</a:t>
            </a:fld>
            <a:endParaRPr lang="en-US" sz="1200" dirty="0"/>
          </a:p>
        </p:txBody>
      </p:sp>
      <p:sp>
        <p:nvSpPr>
          <p:cNvPr id="95235" name="Rectangle 2"/>
          <p:cNvSpPr>
            <a:spLocks noGrp="1" noRot="1" noChangeAspect="1" noChangeArrowheads="1" noTextEdit="1"/>
          </p:cNvSpPr>
          <p:nvPr>
            <p:ph type="sldImg"/>
          </p:nvPr>
        </p:nvSpPr>
        <p:spPr>
          <a:xfrm>
            <a:off x="1143000" y="685800"/>
            <a:ext cx="4573588" cy="3430588"/>
          </a:xfrm>
          <a:solidFill>
            <a:srgbClr val="FFFFFF"/>
          </a:solidFill>
          <a:ln/>
        </p:spPr>
      </p:sp>
      <p:sp>
        <p:nvSpPr>
          <p:cNvPr id="95236" name="Rectangle 3"/>
          <p:cNvSpPr>
            <a:spLocks noGrp="1" noChangeArrowheads="1"/>
          </p:cNvSpPr>
          <p:nvPr>
            <p:ph type="body" idx="1"/>
          </p:nvPr>
        </p:nvSpPr>
        <p:spPr>
          <a:xfrm>
            <a:off x="728663" y="4344988"/>
            <a:ext cx="5418137" cy="4113212"/>
          </a:xfrm>
          <a:noFill/>
          <a:ln/>
        </p:spPr>
        <p:txBody>
          <a:bodyPr/>
          <a:lstStyle/>
          <a:p>
            <a:pPr eaLnBrk="1" hangingPunct="1"/>
            <a:r>
              <a:rPr lang="en-US" b="1" dirty="0"/>
              <a:t>Key Message: </a:t>
            </a:r>
            <a:r>
              <a:rPr lang="en-US" dirty="0"/>
              <a:t>Describe some common issues associated with queues.</a:t>
            </a:r>
          </a:p>
          <a:p>
            <a:pPr eaLnBrk="1" hangingPunct="1"/>
            <a:r>
              <a:rPr lang="en-US" b="1" dirty="0"/>
              <a:t>Est. Presentation Time: </a:t>
            </a:r>
            <a:r>
              <a:rPr lang="en-US" dirty="0"/>
              <a:t>1 minute</a:t>
            </a:r>
          </a:p>
          <a:p>
            <a:pPr eaLnBrk="1" hangingPunct="1"/>
            <a:r>
              <a:rPr lang="en-US" b="1" dirty="0"/>
              <a:t>Explanation of Cues/Builds: </a:t>
            </a:r>
            <a:r>
              <a:rPr lang="en-US" dirty="0"/>
              <a:t>None</a:t>
            </a:r>
          </a:p>
          <a:p>
            <a:pPr eaLnBrk="1" hangingPunct="1"/>
            <a:r>
              <a:rPr lang="en-US" b="1" dirty="0"/>
              <a:t>Suggested Comments: </a:t>
            </a:r>
            <a:r>
              <a:rPr lang="en-US" dirty="0"/>
              <a:t>It is widely recognized that when congestion develops and queues form at the approach to a work zone, the risk of crashes increases, especially on highways where speeds are high and drivers are accustomed to unencumbered travel. These types of conditions may make queuing situations even more difficult for drivers to navigate safely. Queuing can lead to increased rear-end crash risk due to the higher speed of traffic approaching the back-of-queue.  The higher the variability in speed, the higher the crash risk.  Also, the crash may be more severe with injuries and possibly fatalities due to the high speed variability. According to a study conducted by the Liberty Mutual Research Center for Safety and Health, rear-end collisions account for 31% of crashes that occur at highway construction sites.  The same study noted that 26% of crashes involved a stopped or slowing vehicle in the work zone.</a:t>
            </a:r>
          </a:p>
          <a:p>
            <a:pPr eaLnBrk="1" hangingPunct="1"/>
            <a:r>
              <a:rPr lang="en-US" b="1" dirty="0"/>
              <a:t>Suggested Questions: </a:t>
            </a:r>
            <a:r>
              <a:rPr lang="en-US" dirty="0"/>
              <a:t>None</a:t>
            </a:r>
          </a:p>
          <a:p>
            <a:pPr eaLnBrk="1" hangingPunct="1"/>
            <a:r>
              <a:rPr lang="en-US" b="1" dirty="0"/>
              <a:t>Additional Information: </a:t>
            </a:r>
            <a:r>
              <a:rPr lang="en-US" dirty="0"/>
              <a:t>Statistics source – “Motor vehicle crashes in roadway construction work zones”.  Accident Analysis and Prevention, Volume 28, Issue 1, January 1996.</a:t>
            </a:r>
          </a:p>
          <a:p>
            <a:pPr eaLnBrk="1" hangingPunct="1"/>
            <a:r>
              <a:rPr lang="en-US" b="1" dirty="0"/>
              <a:t>Possible Problems: </a:t>
            </a:r>
            <a:r>
              <a:rPr lang="en-US" dirty="0"/>
              <a:t>None</a:t>
            </a:r>
          </a:p>
        </p:txBody>
      </p:sp>
    </p:spTree>
    <p:extLst>
      <p:ext uri="{BB962C8B-B14F-4D97-AF65-F5344CB8AC3E}">
        <p14:creationId xmlns:p14="http://schemas.microsoft.com/office/powerpoint/2010/main" val="41923440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72926B7E-A4BC-4B2A-AE68-7711E4F2B71D}" type="slidenum">
              <a:rPr lang="en-US" sz="1200"/>
              <a:pPr algn="r"/>
              <a:t>39</a:t>
            </a:fld>
            <a:endParaRPr lang="en-US" sz="1200" dirty="0"/>
          </a:p>
        </p:txBody>
      </p:sp>
      <p:sp>
        <p:nvSpPr>
          <p:cNvPr id="96259" name="Rectangle 2"/>
          <p:cNvSpPr>
            <a:spLocks noGrp="1" noRot="1" noChangeAspect="1" noChangeArrowheads="1" noTextEdit="1"/>
          </p:cNvSpPr>
          <p:nvPr>
            <p:ph type="sldImg"/>
          </p:nvPr>
        </p:nvSpPr>
        <p:spPr>
          <a:xfrm>
            <a:off x="1143000" y="685800"/>
            <a:ext cx="4573588" cy="3430588"/>
          </a:xfrm>
          <a:solidFill>
            <a:srgbClr val="FFFFFF"/>
          </a:solidFill>
          <a:ln/>
        </p:spPr>
      </p:sp>
      <p:sp>
        <p:nvSpPr>
          <p:cNvPr id="96260" name="Rectangle 3"/>
          <p:cNvSpPr>
            <a:spLocks noGrp="1" noChangeArrowheads="1"/>
          </p:cNvSpPr>
          <p:nvPr>
            <p:ph type="body" idx="1"/>
          </p:nvPr>
        </p:nvSpPr>
        <p:spPr>
          <a:xfrm>
            <a:off x="744538" y="4344988"/>
            <a:ext cx="5283200" cy="4070350"/>
          </a:xfrm>
          <a:noFill/>
          <a:ln/>
        </p:spPr>
        <p:txBody>
          <a:bodyPr/>
          <a:lstStyle/>
          <a:p>
            <a:pPr eaLnBrk="1" hangingPunct="1"/>
            <a:r>
              <a:rPr lang="en-US" b="1" dirty="0"/>
              <a:t>Key Message: </a:t>
            </a:r>
            <a:r>
              <a:rPr lang="en-US" dirty="0"/>
              <a:t>Describe some common issues associated with queues.</a:t>
            </a:r>
          </a:p>
          <a:p>
            <a:pPr eaLnBrk="1" hangingPunct="1"/>
            <a:r>
              <a:rPr lang="en-US" b="1" dirty="0"/>
              <a:t>Est. Presentation Time: </a:t>
            </a:r>
            <a:r>
              <a:rPr lang="en-US" dirty="0"/>
              <a:t>1 minute</a:t>
            </a:r>
          </a:p>
          <a:p>
            <a:pPr eaLnBrk="1" hangingPunct="1"/>
            <a:r>
              <a:rPr lang="en-US" b="1" dirty="0"/>
              <a:t>Explanation of Cues/Builds: </a:t>
            </a:r>
            <a:r>
              <a:rPr lang="en-US" dirty="0"/>
              <a:t>None</a:t>
            </a:r>
          </a:p>
          <a:p>
            <a:pPr eaLnBrk="1" hangingPunct="1"/>
            <a:r>
              <a:rPr lang="en-US" b="1" dirty="0"/>
              <a:t>Suggested Comments: </a:t>
            </a:r>
            <a:r>
              <a:rPr lang="en-US" dirty="0"/>
              <a:t>End-of-queue risks can be compounded by other site-specific conditions, such as limited sight distance and roadway curvature. Recurring congestion may also compound the problem. Roadway geometry may make it difficult for drivers to see a queue in enough time to be able to slow and stop. Access points near a traffic queue may make merge and diverge conditions less safe, and areas near work vehicle access points may also experience greater queue impacts. </a:t>
            </a:r>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p:txBody>
      </p:sp>
    </p:spTree>
    <p:extLst>
      <p:ext uri="{BB962C8B-B14F-4D97-AF65-F5344CB8AC3E}">
        <p14:creationId xmlns:p14="http://schemas.microsoft.com/office/powerpoint/2010/main" val="248601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t>Key Message: </a:t>
            </a:r>
            <a:r>
              <a:rPr lang="en-US" dirty="0"/>
              <a:t>Why Analyze the Impacts of the Work Zone?</a:t>
            </a:r>
          </a:p>
          <a:p>
            <a:pPr eaLnBrk="1" hangingPunct="1"/>
            <a:r>
              <a:rPr lang="en-US" b="1" dirty="0"/>
              <a:t>Est. Presentation Time:  </a:t>
            </a:r>
            <a:r>
              <a:rPr lang="en-US" dirty="0"/>
              <a:t>1-2 minute(s)</a:t>
            </a:r>
            <a:endParaRPr lang="en-US" b="1" dirty="0"/>
          </a:p>
          <a:p>
            <a:pPr eaLnBrk="1" hangingPunct="1"/>
            <a:r>
              <a:rPr lang="en-US" b="1" dirty="0"/>
              <a:t>Explanation of Cues/Builds: </a:t>
            </a:r>
            <a:r>
              <a:rPr lang="en-US" dirty="0"/>
              <a:t>None</a:t>
            </a:r>
          </a:p>
          <a:p>
            <a:pPr marL="0" marR="0" lvl="0" indent="0" algn="l" defTabSz="914400" rtl="0" eaLnBrk="0" fontAlgn="base" latinLnBrk="0" hangingPunct="0">
              <a:lnSpc>
                <a:spcPct val="90000"/>
              </a:lnSpc>
              <a:spcBef>
                <a:spcPct val="30000"/>
              </a:spcBef>
              <a:spcAft>
                <a:spcPct val="0"/>
              </a:spcAft>
              <a:buClrTx/>
              <a:buSzTx/>
              <a:buFontTx/>
              <a:buNone/>
              <a:tabLst/>
              <a:defRPr/>
            </a:pPr>
            <a:r>
              <a:rPr lang="en-US" b="1" dirty="0"/>
              <a:t>Suggested Comments: </a:t>
            </a:r>
            <a:r>
              <a:rPr lang="en-US" dirty="0"/>
              <a:t>Analyzing and understanding the anticipated type, severity, and extent of work zone impacts associated with various project alternatives enables practitioners to include appropriate mitigation strategies during project programming, design, and in the development of effective </a:t>
            </a:r>
            <a:r>
              <a:rPr lang="en-US" dirty="0">
                <a:hlinkClick r:id="rId3"/>
              </a:rPr>
              <a:t>transportation management plans</a:t>
            </a:r>
            <a:r>
              <a:rPr lang="en-US" dirty="0"/>
              <a:t> (TMPs). Analysis of the work zone may include consideration of items such as:</a:t>
            </a:r>
          </a:p>
          <a:p>
            <a:pPr marL="171450" indent="-171450">
              <a:buFont typeface="Arial" panose="020B0604020202020204" pitchFamily="34" charset="0"/>
              <a:buChar char="•"/>
            </a:pPr>
            <a:r>
              <a:rPr lang="en-US" dirty="0"/>
              <a:t>Mobility and safety impacts of the project at the project, corridor, and network levels.</a:t>
            </a:r>
          </a:p>
          <a:p>
            <a:pPr marL="171450" indent="-171450">
              <a:buFont typeface="Arial" panose="020B0604020202020204" pitchFamily="34" charset="0"/>
              <a:buChar char="•"/>
            </a:pPr>
            <a:r>
              <a:rPr lang="en-US" dirty="0"/>
              <a:t>The combined impacts of concurrent projects that are located near each other or on the alternate route for another project</a:t>
            </a:r>
          </a:p>
          <a:p>
            <a:pPr marL="171450" indent="-171450">
              <a:buFont typeface="Arial" panose="020B0604020202020204" pitchFamily="34" charset="0"/>
              <a:buChar char="•"/>
            </a:pPr>
            <a:r>
              <a:rPr lang="en-US" dirty="0"/>
              <a:t>Impacts on nearby intersections and interchanges, railroad crossings, and public transit and other junctions in the network.</a:t>
            </a:r>
          </a:p>
          <a:p>
            <a:pPr marL="171450" indent="-171450">
              <a:buFont typeface="Arial" panose="020B0604020202020204" pitchFamily="34" charset="0"/>
              <a:buChar char="•"/>
            </a:pPr>
            <a:r>
              <a:rPr lang="en-US" dirty="0"/>
              <a:t>Impacts on evacuation routes and affected public property.</a:t>
            </a:r>
          </a:p>
          <a:p>
            <a:pPr marL="171450" indent="-171450">
              <a:buFont typeface="Arial" panose="020B0604020202020204" pitchFamily="34" charset="0"/>
              <a:buChar char="•"/>
            </a:pPr>
            <a:r>
              <a:rPr lang="en-US" dirty="0"/>
              <a:t>Impacts on affected businesses and residences.</a:t>
            </a:r>
          </a:p>
          <a:p>
            <a:pPr marL="0" marR="0" lvl="0" indent="0" algn="l" defTabSz="914400" rtl="0" eaLnBrk="0" fontAlgn="base" latinLnBrk="0" hangingPunct="0">
              <a:lnSpc>
                <a:spcPct val="90000"/>
              </a:lnSpc>
              <a:spcBef>
                <a:spcPct val="30000"/>
              </a:spcBef>
              <a:spcAft>
                <a:spcPct val="0"/>
              </a:spcAft>
              <a:buClrTx/>
              <a:buSzTx/>
              <a:buFontTx/>
              <a:buNone/>
              <a:tabLst/>
              <a:defRPr/>
            </a:pPr>
            <a:endParaRPr lang="en-US" dirty="0"/>
          </a:p>
          <a:p>
            <a:pPr eaLnBrk="1" hangingPunct="1"/>
            <a:r>
              <a:rPr lang="en-US" b="1" dirty="0"/>
              <a:t>Questions: </a:t>
            </a:r>
            <a:r>
              <a:rPr lang="en-US" dirty="0"/>
              <a:t>None</a:t>
            </a:r>
          </a:p>
          <a:p>
            <a:r>
              <a:rPr lang="en-US" b="1" dirty="0"/>
              <a:t>Additional Information: </a:t>
            </a:r>
            <a:r>
              <a:rPr lang="en-US" dirty="0"/>
              <a:t>None</a:t>
            </a:r>
          </a:p>
          <a:p>
            <a:pPr eaLnBrk="1" hangingPunct="1"/>
            <a:r>
              <a:rPr lang="en-US" b="1" dirty="0"/>
              <a:t>Possible Problems: </a:t>
            </a:r>
            <a:r>
              <a:rPr lang="en-US" dirty="0"/>
              <a:t>Avoid getting too specific here.</a:t>
            </a:r>
          </a:p>
          <a:p>
            <a:endParaRPr lang="en-US" dirty="0"/>
          </a:p>
        </p:txBody>
      </p:sp>
      <p:sp>
        <p:nvSpPr>
          <p:cNvPr id="4" name="Slide Number Placeholder 3"/>
          <p:cNvSpPr>
            <a:spLocks noGrp="1"/>
          </p:cNvSpPr>
          <p:nvPr>
            <p:ph type="sldNum" sz="quarter" idx="5"/>
          </p:nvPr>
        </p:nvSpPr>
        <p:spPr/>
        <p:txBody>
          <a:bodyPr/>
          <a:lstStyle/>
          <a:p>
            <a:pPr>
              <a:defRPr/>
            </a:pPr>
            <a:fld id="{D3AA1005-96A5-4CE0-97A3-E1B7A70FFA11}" type="slidenum">
              <a:rPr lang="en-US" smtClean="0"/>
              <a:pPr>
                <a:defRPr/>
              </a:pPr>
              <a:t>4</a:t>
            </a:fld>
            <a:endParaRPr lang="en-US" dirty="0"/>
          </a:p>
        </p:txBody>
      </p:sp>
    </p:spTree>
    <p:extLst>
      <p:ext uri="{BB962C8B-B14F-4D97-AF65-F5344CB8AC3E}">
        <p14:creationId xmlns:p14="http://schemas.microsoft.com/office/powerpoint/2010/main" val="16501040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8004AEC8-EC29-4D0F-935A-0ADA49040E8D}" type="slidenum">
              <a:rPr lang="en-US" sz="1200"/>
              <a:pPr algn="r"/>
              <a:t>40</a:t>
            </a:fld>
            <a:endParaRPr lang="en-US" sz="1200" dirty="0"/>
          </a:p>
        </p:txBody>
      </p:sp>
      <p:sp>
        <p:nvSpPr>
          <p:cNvPr id="97283" name="Rectangle 2"/>
          <p:cNvSpPr>
            <a:spLocks noGrp="1" noRot="1" noChangeAspect="1" noChangeArrowheads="1" noTextEdit="1"/>
          </p:cNvSpPr>
          <p:nvPr>
            <p:ph type="sldImg"/>
          </p:nvPr>
        </p:nvSpPr>
        <p:spPr>
          <a:xfrm>
            <a:off x="1143000" y="685800"/>
            <a:ext cx="4573588" cy="3430588"/>
          </a:xfrm>
          <a:solidFill>
            <a:srgbClr val="FFFFFF"/>
          </a:solidFill>
          <a:ln/>
        </p:spPr>
      </p:sp>
      <p:sp>
        <p:nvSpPr>
          <p:cNvPr id="97284" name="Rectangle 3"/>
          <p:cNvSpPr>
            <a:spLocks noGrp="1" noChangeArrowheads="1"/>
          </p:cNvSpPr>
          <p:nvPr>
            <p:ph type="body" idx="1"/>
          </p:nvPr>
        </p:nvSpPr>
        <p:spPr>
          <a:xfrm>
            <a:off x="744538" y="4344988"/>
            <a:ext cx="5351462" cy="4113212"/>
          </a:xfrm>
          <a:noFill/>
          <a:ln/>
        </p:spPr>
        <p:txBody>
          <a:bodyPr/>
          <a:lstStyle/>
          <a:p>
            <a:pPr eaLnBrk="1" hangingPunct="1"/>
            <a:r>
              <a:rPr lang="en-US" b="1" dirty="0"/>
              <a:t>Key Message: </a:t>
            </a:r>
            <a:r>
              <a:rPr lang="en-US" dirty="0"/>
              <a:t>Describe some common issues associated with queues.</a:t>
            </a:r>
          </a:p>
          <a:p>
            <a:pPr eaLnBrk="1" hangingPunct="1"/>
            <a:r>
              <a:rPr lang="en-US" b="1" dirty="0"/>
              <a:t>Est. Presentation Time: </a:t>
            </a:r>
            <a:r>
              <a:rPr lang="en-US" dirty="0"/>
              <a:t>1 minute</a:t>
            </a:r>
          </a:p>
          <a:p>
            <a:pPr eaLnBrk="1" hangingPunct="1"/>
            <a:r>
              <a:rPr lang="en-US" b="1" dirty="0"/>
              <a:t>Explanation of Cues/Builds: </a:t>
            </a:r>
            <a:r>
              <a:rPr lang="en-US" dirty="0"/>
              <a:t>None</a:t>
            </a:r>
          </a:p>
          <a:p>
            <a:pPr eaLnBrk="1" hangingPunct="1"/>
            <a:r>
              <a:rPr lang="en-US" b="1" dirty="0"/>
              <a:t>Suggested Comments: </a:t>
            </a:r>
            <a:r>
              <a:rPr lang="en-US" dirty="0"/>
              <a:t>Analysis of work zone impacts can help identify when and where queues are likely to occur.  This helps to identify when mitigation strategies are needed and which strategies would be appropriate.  We will discuss some treatments later.  The more knowledge we have about the potential problems and issues, the better we can design treatments for the specific issues. </a:t>
            </a:r>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We will hold off on discussing treatments until the analysis techniques have been described.</a:t>
            </a:r>
          </a:p>
        </p:txBody>
      </p:sp>
    </p:spTree>
    <p:extLst>
      <p:ext uri="{BB962C8B-B14F-4D97-AF65-F5344CB8AC3E}">
        <p14:creationId xmlns:p14="http://schemas.microsoft.com/office/powerpoint/2010/main" val="32743163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57EFD6AA-B71C-4EE7-80D8-C63B83A18297}" type="slidenum">
              <a:rPr lang="en-US"/>
              <a:pPr/>
              <a:t>41</a:t>
            </a:fld>
            <a:endParaRPr lang="en-US" dirty="0"/>
          </a:p>
        </p:txBody>
      </p:sp>
      <p:sp>
        <p:nvSpPr>
          <p:cNvPr id="98307" name="Rectangle 2"/>
          <p:cNvSpPr>
            <a:spLocks noGrp="1" noRot="1" noChangeAspect="1" noChangeArrowheads="1" noTextEdit="1"/>
          </p:cNvSpPr>
          <p:nvPr>
            <p:ph type="sldImg"/>
          </p:nvPr>
        </p:nvSpPr>
        <p:spPr>
          <a:solidFill>
            <a:srgbClr val="FFFFFF"/>
          </a:solidFill>
          <a:ln/>
        </p:spPr>
      </p:sp>
      <p:sp>
        <p:nvSpPr>
          <p:cNvPr id="98308" name="Rectangle 3"/>
          <p:cNvSpPr>
            <a:spLocks noGrp="1" noChangeArrowheads="1"/>
          </p:cNvSpPr>
          <p:nvPr>
            <p:ph type="body" idx="1"/>
          </p:nvPr>
        </p:nvSpPr>
        <p:spPr>
          <a:xfrm>
            <a:off x="693738" y="4343400"/>
            <a:ext cx="5249862" cy="4114800"/>
          </a:xfrm>
          <a:noFill/>
          <a:ln/>
        </p:spPr>
        <p:txBody>
          <a:bodyPr/>
          <a:lstStyle/>
          <a:p>
            <a:pPr eaLnBrk="1" hangingPunct="1"/>
            <a:r>
              <a:rPr lang="en-US" b="1" dirty="0"/>
              <a:t>Key Message: </a:t>
            </a:r>
            <a:r>
              <a:rPr lang="en-US" dirty="0"/>
              <a:t>Discuss demand as it relates to capacity</a:t>
            </a:r>
          </a:p>
          <a:p>
            <a:pPr eaLnBrk="1" hangingPunct="1"/>
            <a:r>
              <a:rPr lang="en-US" b="1" dirty="0"/>
              <a:t>Est. Presentation Time: </a:t>
            </a:r>
            <a:r>
              <a:rPr lang="en-US" dirty="0"/>
              <a:t>1 minute</a:t>
            </a:r>
          </a:p>
          <a:p>
            <a:pPr eaLnBrk="1" hangingPunct="1"/>
            <a:r>
              <a:rPr lang="en-US" b="1" dirty="0"/>
              <a:t>Explanation of Cues/Builds: </a:t>
            </a:r>
            <a:r>
              <a:rPr lang="en-US" dirty="0"/>
              <a:t>None</a:t>
            </a:r>
          </a:p>
          <a:p>
            <a:pPr eaLnBrk="1" hangingPunct="1"/>
            <a:r>
              <a:rPr lang="en-US" b="1" dirty="0"/>
              <a:t>Suggested Comments</a:t>
            </a:r>
            <a:r>
              <a:rPr lang="en-US" dirty="0"/>
              <a:t>: Queues build as traffic demand increases above the capacity of the facility. A volume to capacity (v/c) ratio compares demand to capacity.  A v/c ratio is less than one for undersaturated conditions, equal to one for saturated conditions, and greater than one for oversaturated conditions.  Demand accurately represents the volume crossing a point on the roadway plus queued vehicles, while volume is simply a traffic count for a given time period.  Queues can build rapidly once oversaturated conditions are present.</a:t>
            </a:r>
          </a:p>
          <a:p>
            <a:pPr eaLnBrk="1" hangingPunct="1"/>
            <a:r>
              <a:rPr lang="en-US" b="1" dirty="0"/>
              <a:t>Suggested Questions: </a:t>
            </a:r>
            <a:r>
              <a:rPr lang="en-US" dirty="0"/>
              <a:t>How can you have a v/c ratio greater than 1?  It’s because of the stored vehicles in the queue that aren’t processed immediately, making the demand higher than the capacity.  If you use traffic counts, do you typically get volume or demand?  Typically volume, as the counts for a spot location do not represent the vehicles stored in the queue at the end of the count period.  Additional methods or equipment would be needed to measure true demand that includes queued vehicles.</a:t>
            </a:r>
          </a:p>
          <a:p>
            <a:pPr eaLnBrk="1" hangingPunct="1"/>
            <a:r>
              <a:rPr lang="en-US" b="1" dirty="0"/>
              <a:t>Additional Information: </a:t>
            </a:r>
            <a:r>
              <a:rPr lang="en-US" dirty="0"/>
              <a:t>None</a:t>
            </a:r>
          </a:p>
          <a:p>
            <a:pPr eaLnBrk="1" hangingPunct="1"/>
            <a:r>
              <a:rPr lang="en-US" b="1" dirty="0"/>
              <a:t>Possible Problems: </a:t>
            </a:r>
            <a:r>
              <a:rPr lang="en-US" dirty="0"/>
              <a:t>None</a:t>
            </a:r>
          </a:p>
          <a:p>
            <a:pPr eaLnBrk="1" hangingPunct="1"/>
            <a:endParaRPr lang="en-US" dirty="0"/>
          </a:p>
        </p:txBody>
      </p:sp>
    </p:spTree>
    <p:extLst>
      <p:ext uri="{BB962C8B-B14F-4D97-AF65-F5344CB8AC3E}">
        <p14:creationId xmlns:p14="http://schemas.microsoft.com/office/powerpoint/2010/main" val="21176470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3EED0646-A469-44DB-BDB0-9FDB45C1223E}" type="slidenum">
              <a:rPr lang="en-US" sz="1200"/>
              <a:pPr algn="r"/>
              <a:t>42</a:t>
            </a:fld>
            <a:endParaRPr lang="en-US" sz="1200" dirty="0"/>
          </a:p>
        </p:txBody>
      </p:sp>
      <p:sp>
        <p:nvSpPr>
          <p:cNvPr id="99331" name="Rectangle 2"/>
          <p:cNvSpPr>
            <a:spLocks noGrp="1" noRot="1" noChangeAspect="1" noChangeArrowheads="1" noTextEdit="1"/>
          </p:cNvSpPr>
          <p:nvPr>
            <p:ph type="sldImg"/>
          </p:nvPr>
        </p:nvSpPr>
        <p:spPr>
          <a:solidFill>
            <a:srgbClr val="FFFFFF"/>
          </a:solidFill>
          <a:ln/>
        </p:spPr>
      </p:sp>
      <p:sp>
        <p:nvSpPr>
          <p:cNvPr id="99332" name="Rectangle 3"/>
          <p:cNvSpPr>
            <a:spLocks noGrp="1" noChangeArrowheads="1"/>
          </p:cNvSpPr>
          <p:nvPr>
            <p:ph type="body" idx="1"/>
          </p:nvPr>
        </p:nvSpPr>
        <p:spPr>
          <a:xfrm>
            <a:off x="660400" y="4343400"/>
            <a:ext cx="5283200" cy="4114800"/>
          </a:xfrm>
          <a:noFill/>
          <a:ln/>
        </p:spPr>
        <p:txBody>
          <a:bodyPr/>
          <a:lstStyle/>
          <a:p>
            <a:pPr eaLnBrk="1" hangingPunct="1"/>
            <a:r>
              <a:rPr lang="en-US" b="1" dirty="0"/>
              <a:t>Key Message: </a:t>
            </a:r>
            <a:r>
              <a:rPr lang="en-US" dirty="0"/>
              <a:t>Discuss how to calculate (roughly) a V/C ratio given planning level data</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eaLnBrk="1" hangingPunct="1"/>
            <a:r>
              <a:rPr lang="en-US" b="1" dirty="0"/>
              <a:t>Suggested Comments</a:t>
            </a:r>
            <a:r>
              <a:rPr lang="en-US" dirty="0"/>
              <a:t>: This is a high level analysis meant to illustrate how to calculate a rough estimate of a V/C ratio given only AADT.  Begin with AADT, assume a directional split (60% for one direction is used in this example), use the factor 0.10 (commonly 10% of the total daily traffic occurs during the peak hour), estimate a capacity, and then calculate a V/C ratio.  One can perform a sensitivity analysis to determine where the V/C break point lies (in this simplistic example, an AADT of 25,000 would reach capacity during the peak hour).</a:t>
            </a:r>
          </a:p>
          <a:p>
            <a:pPr eaLnBrk="1" hangingPunct="1"/>
            <a:r>
              <a:rPr lang="en-US" b="1" dirty="0"/>
              <a:t>Suggested Questions: </a:t>
            </a:r>
            <a:r>
              <a:rPr lang="en-US" dirty="0"/>
              <a:t>What might be an issue with the volumes used in a tool such as this?  They may be counts and may not represent true demand.  How would you measure demand?  Count the vehicles in the queue at the end of the count period and add them to the volume.</a:t>
            </a:r>
          </a:p>
          <a:p>
            <a:pPr eaLnBrk="1" hangingPunct="1"/>
            <a:r>
              <a:rPr lang="en-US" b="1" dirty="0"/>
              <a:t>Additional Information: </a:t>
            </a:r>
            <a:r>
              <a:rPr lang="en-US" dirty="0"/>
              <a:t>None</a:t>
            </a:r>
          </a:p>
          <a:p>
            <a:pPr eaLnBrk="1" hangingPunct="1"/>
            <a:r>
              <a:rPr lang="en-US" b="1" dirty="0"/>
              <a:t>Possible Problems: </a:t>
            </a:r>
            <a:r>
              <a:rPr lang="en-US" dirty="0"/>
              <a:t>None</a:t>
            </a:r>
          </a:p>
        </p:txBody>
      </p:sp>
    </p:spTree>
    <p:extLst>
      <p:ext uri="{BB962C8B-B14F-4D97-AF65-F5344CB8AC3E}">
        <p14:creationId xmlns:p14="http://schemas.microsoft.com/office/powerpoint/2010/main" val="1683547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xfrm>
            <a:off x="558800" y="4343400"/>
            <a:ext cx="5613400" cy="4114800"/>
          </a:xfrm>
          <a:noFill/>
          <a:ln/>
        </p:spPr>
        <p:txBody>
          <a:bodyPr/>
          <a:lstStyle/>
          <a:p>
            <a:pPr eaLnBrk="1" hangingPunct="1"/>
            <a:r>
              <a:rPr lang="en-US" b="1" dirty="0">
                <a:cs typeface="Arial" charset="0"/>
              </a:rPr>
              <a:t>Key Message: </a:t>
            </a:r>
            <a:r>
              <a:rPr lang="en-US" dirty="0">
                <a:cs typeface="Arial" charset="0"/>
              </a:rPr>
              <a:t>Provide example of rough estimates</a:t>
            </a:r>
          </a:p>
          <a:p>
            <a:pPr eaLnBrk="1" hangingPunct="1"/>
            <a:r>
              <a:rPr lang="en-US" b="1" dirty="0">
                <a:cs typeface="Arial" charset="0"/>
              </a:rPr>
              <a:t>Est. Presentation Time: </a:t>
            </a:r>
            <a:r>
              <a:rPr lang="en-US" dirty="0">
                <a:cs typeface="Arial" charset="0"/>
              </a:rPr>
              <a:t>2-3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This table provides example capacities for lane closure scenarios. The columns on the left show how many lanes are open (“open”) from a given original number of lanes per direction (“normal”). The columns on the right show the average capacity for all lanes open (vph) and for each lane (vphpl). </a:t>
            </a:r>
          </a:p>
          <a:p>
            <a:pPr eaLnBrk="1" hangingPunct="1"/>
            <a:r>
              <a:rPr lang="en-US" b="1" dirty="0">
                <a:cs typeface="Arial" charset="0"/>
              </a:rPr>
              <a:t>Suggested Questions: </a:t>
            </a:r>
            <a:r>
              <a:rPr lang="en-US" dirty="0">
                <a:cs typeface="Arial" charset="0"/>
              </a:rPr>
              <a:t>How do we account for trucks?  Convert them to passenger cars using passenger car equivalents (pce).  Generally, a truck is equal to 2 passenger car equivalents.  What is a truck (semi, delivery truck, etc.)?  Anything with more than four tires touching the pavement (would include a six tire pick-up truck and count it the same in terms of impact as a an eighteen wheel semi!)</a:t>
            </a:r>
          </a:p>
          <a:p>
            <a:pPr eaLnBrk="1" hangingPunct="1"/>
            <a:r>
              <a:rPr lang="en-US" b="1" dirty="0">
                <a:cs typeface="Arial" charset="0"/>
              </a:rPr>
              <a:t>Additional Information: </a:t>
            </a:r>
            <a:r>
              <a:rPr lang="en-US" dirty="0">
                <a:cs typeface="Arial" charset="0"/>
              </a:rPr>
              <a:t>This report is from 1985 but the data is still applicable. Some newer values are shown with an asterisk from the 2000 HCM. </a:t>
            </a:r>
            <a:endParaRPr lang="en-US" b="1" dirty="0">
              <a:cs typeface="Arial" charset="0"/>
            </a:endParaRPr>
          </a:p>
          <a:p>
            <a:pPr eaLnBrk="1" hangingPunct="1"/>
            <a:r>
              <a:rPr lang="en-US" b="1" dirty="0">
                <a:cs typeface="Arial" charset="0"/>
              </a:rPr>
              <a:t>Possible Problems: </a:t>
            </a:r>
            <a:r>
              <a:rPr lang="en-US" dirty="0">
                <a:cs typeface="Arial" charset="0"/>
              </a:rPr>
              <a:t>Some may be familiar with numbers such as approximately 2,400 vphpl as capacity. The 2,400 number is an ideal capacity (no trucks, level terrain, shoulder, etc.). The numbers on this table are MEASURED capacities, so these numbers are more accurate (however some are based on limited observations).  TRB Special Report 209 is the Highway Capacity Manual.</a:t>
            </a:r>
          </a:p>
        </p:txBody>
      </p:sp>
      <p:sp>
        <p:nvSpPr>
          <p:cNvPr id="10035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858F8DA6-4B2D-42C1-9E06-26EA9F170F57}" type="slidenum">
              <a:rPr lang="en-US" sz="1200"/>
              <a:pPr algn="r"/>
              <a:t>43</a:t>
            </a:fld>
            <a:endParaRPr lang="en-US" sz="1200" dirty="0"/>
          </a:p>
        </p:txBody>
      </p:sp>
    </p:spTree>
    <p:extLst>
      <p:ext uri="{BB962C8B-B14F-4D97-AF65-F5344CB8AC3E}">
        <p14:creationId xmlns:p14="http://schemas.microsoft.com/office/powerpoint/2010/main" val="42740161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ABEDDE2D-AF04-41BB-BF80-B489DBE01736}" type="slidenum">
              <a:rPr lang="en-US"/>
              <a:pPr/>
              <a:t>44</a:t>
            </a:fld>
            <a:endParaRPr lang="en-US" dirty="0"/>
          </a:p>
        </p:txBody>
      </p:sp>
      <p:sp>
        <p:nvSpPr>
          <p:cNvPr id="101379" name="Rectangle 2"/>
          <p:cNvSpPr>
            <a:spLocks noGrp="1" noRot="1" noChangeAspect="1" noChangeArrowheads="1" noTextEdit="1"/>
          </p:cNvSpPr>
          <p:nvPr>
            <p:ph type="sldImg"/>
          </p:nvPr>
        </p:nvSpPr>
        <p:spPr>
          <a:solidFill>
            <a:srgbClr val="FFFFFF"/>
          </a:solidFill>
          <a:ln/>
        </p:spPr>
      </p:sp>
      <p:sp>
        <p:nvSpPr>
          <p:cNvPr id="101380" name="Rectangle 3"/>
          <p:cNvSpPr>
            <a:spLocks noGrp="1" noChangeArrowheads="1"/>
          </p:cNvSpPr>
          <p:nvPr>
            <p:ph type="body" idx="1"/>
          </p:nvPr>
        </p:nvSpPr>
        <p:spPr>
          <a:xfrm>
            <a:off x="642938" y="4343400"/>
            <a:ext cx="5300662" cy="4114800"/>
          </a:xfrm>
          <a:noFill/>
          <a:ln/>
        </p:spPr>
        <p:txBody>
          <a:bodyPr/>
          <a:lstStyle/>
          <a:p>
            <a:pPr eaLnBrk="1" hangingPunct="1"/>
            <a:r>
              <a:rPr lang="en-US" b="1" dirty="0"/>
              <a:t>Key Message: </a:t>
            </a:r>
            <a:r>
              <a:rPr lang="en-US" dirty="0"/>
              <a:t>Discuss, as an example, the Ohio Department of Transportation Permitted Lane Closure Spreadsheet (PLCS) Tool</a:t>
            </a:r>
          </a:p>
          <a:p>
            <a:pPr eaLnBrk="1" hangingPunct="1"/>
            <a:r>
              <a:rPr lang="en-US" b="1" dirty="0"/>
              <a:t>Est. Presentation Time: </a:t>
            </a:r>
            <a:r>
              <a:rPr lang="en-US" dirty="0"/>
              <a:t>1 minute</a:t>
            </a:r>
          </a:p>
          <a:p>
            <a:pPr eaLnBrk="1" hangingPunct="1"/>
            <a:r>
              <a:rPr lang="en-US" b="1" dirty="0"/>
              <a:t>Explanation of Cues/Builds: </a:t>
            </a:r>
            <a:r>
              <a:rPr lang="en-US" dirty="0"/>
              <a:t>None</a:t>
            </a:r>
          </a:p>
          <a:p>
            <a:pPr eaLnBrk="1" hangingPunct="1"/>
            <a:r>
              <a:rPr lang="en-US" b="1" dirty="0"/>
              <a:t>Suggested Comments</a:t>
            </a:r>
            <a:r>
              <a:rPr lang="en-US" dirty="0"/>
              <a:t>: Some agencies have developed lane closure policies, lane closure analysis tools, or permitted lane closure maps that guide lane closure decisions.</a:t>
            </a:r>
          </a:p>
          <a:p>
            <a:pPr eaLnBrk="1" hangingPunct="1"/>
            <a:r>
              <a:rPr lang="en-US" dirty="0"/>
              <a:t>This tool allows ODOT to determine if queues exceed their threshold.  Unless the queue can be completely eliminated, they can estimate where it will end and determine the appropriate mitigation strategies.  It is one example of how demand can be compared to capacity to determine whether or not queuing may occur.  The capacity per lane is 1490 vphpl (a “spot” location) for this particular example.  When the table shows a demand higher than 1490 vphpl and queues are expected to exceed the tolerance level, lane closures are not permitted during those time periods.</a:t>
            </a:r>
          </a:p>
          <a:p>
            <a:pPr eaLnBrk="1" hangingPunct="1"/>
            <a:r>
              <a:rPr lang="en-US" b="1" dirty="0"/>
              <a:t>Suggested Questions: </a:t>
            </a:r>
            <a:r>
              <a:rPr lang="en-US" dirty="0"/>
              <a:t>What might be an issue with the volumes used in a tool such as this?  They may be counts and may not represent true demand.  What would a queue estimate allow us to do differently than without it?  It would let us place signs further upstream or add signs to the traffic control plan as an example of one specific treatment.</a:t>
            </a:r>
          </a:p>
          <a:p>
            <a:pPr eaLnBrk="1" hangingPunct="1"/>
            <a:r>
              <a:rPr lang="en-US" b="1" dirty="0"/>
              <a:t>Additional Information: </a:t>
            </a:r>
            <a:r>
              <a:rPr lang="en-US" dirty="0">
                <a:hlinkClick r:id="rId3"/>
              </a:rPr>
              <a:t>http://plcm.dot.state.oh.us//plcm/plcm_web.jsp</a:t>
            </a:r>
            <a:r>
              <a:rPr lang="en-US" dirty="0"/>
              <a:t>.</a:t>
            </a:r>
          </a:p>
          <a:p>
            <a:pPr eaLnBrk="1" hangingPunct="1"/>
            <a:r>
              <a:rPr lang="en-US" b="1" dirty="0"/>
              <a:t>Possible Problems: </a:t>
            </a:r>
            <a:r>
              <a:rPr lang="en-US" dirty="0"/>
              <a:t>None</a:t>
            </a:r>
          </a:p>
        </p:txBody>
      </p:sp>
    </p:spTree>
    <p:extLst>
      <p:ext uri="{BB962C8B-B14F-4D97-AF65-F5344CB8AC3E}">
        <p14:creationId xmlns:p14="http://schemas.microsoft.com/office/powerpoint/2010/main" val="15067879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F967D9F3-73FC-49FA-A239-C695CA6031E1}" type="slidenum">
              <a:rPr lang="en-US"/>
              <a:pPr/>
              <a:t>45</a:t>
            </a:fld>
            <a:endParaRPr lang="en-US" dirty="0"/>
          </a:p>
        </p:txBody>
      </p:sp>
      <p:sp>
        <p:nvSpPr>
          <p:cNvPr id="102403" name="Rectangle 2"/>
          <p:cNvSpPr>
            <a:spLocks noGrp="1" noRot="1" noChangeAspect="1" noChangeArrowheads="1" noTextEdit="1"/>
          </p:cNvSpPr>
          <p:nvPr>
            <p:ph type="sldImg"/>
          </p:nvPr>
        </p:nvSpPr>
        <p:spPr>
          <a:xfrm>
            <a:off x="1108075" y="652463"/>
            <a:ext cx="4648200" cy="3486150"/>
          </a:xfrm>
          <a:solidFill>
            <a:srgbClr val="FFFFFF"/>
          </a:solidFill>
          <a:ln/>
        </p:spPr>
      </p:sp>
      <p:sp>
        <p:nvSpPr>
          <p:cNvPr id="102404" name="Rectangle 3"/>
          <p:cNvSpPr>
            <a:spLocks noGrp="1" noChangeArrowheads="1"/>
          </p:cNvSpPr>
          <p:nvPr>
            <p:ph type="body" idx="1"/>
          </p:nvPr>
        </p:nvSpPr>
        <p:spPr>
          <a:xfrm>
            <a:off x="609600" y="4354513"/>
            <a:ext cx="5257800" cy="4295775"/>
          </a:xfrm>
          <a:noFill/>
          <a:ln/>
        </p:spPr>
        <p:txBody>
          <a:bodyPr lIns="92126" tIns="46062" rIns="92126" bIns="46062"/>
          <a:lstStyle/>
          <a:p>
            <a:pPr eaLnBrk="1" hangingPunct="1"/>
            <a:r>
              <a:rPr lang="en-US" b="1" dirty="0"/>
              <a:t>Key Message: </a:t>
            </a:r>
            <a:r>
              <a:rPr lang="en-US" dirty="0"/>
              <a:t>Discuss considerations when performing an analysis</a:t>
            </a:r>
          </a:p>
          <a:p>
            <a:pPr eaLnBrk="1" hangingPunct="1"/>
            <a:r>
              <a:rPr lang="en-US" b="1" dirty="0"/>
              <a:t>Est. Presentation Time: </a:t>
            </a:r>
            <a:r>
              <a:rPr lang="en-US" dirty="0"/>
              <a:t>1 minute</a:t>
            </a:r>
          </a:p>
          <a:p>
            <a:pPr eaLnBrk="1" hangingPunct="1"/>
            <a:r>
              <a:rPr lang="en-US" b="1" dirty="0"/>
              <a:t>Explanation of Cues/Builds: </a:t>
            </a:r>
            <a:r>
              <a:rPr lang="en-US" dirty="0"/>
              <a:t>None</a:t>
            </a:r>
          </a:p>
          <a:p>
            <a:pPr eaLnBrk="1" hangingPunct="1"/>
            <a:r>
              <a:rPr lang="en-US" b="1" dirty="0"/>
              <a:t>Suggested Comments</a:t>
            </a:r>
            <a:r>
              <a:rPr lang="en-US" dirty="0"/>
              <a:t>: Assess data as part of the planning process to determine the type of analysis that is feasible given the adequacy and coverage of the data.  The analysis is only as good as the data used to predict impacts from lane closures, for example.  Analysis using good data will help determine the extent of the impacts (such as whether or not queuing may exist for long periods of time).  Additionally, understanding the limitations of the data can help determine the best analysis technique to use. Students may realize that data from congested time periods will underestimate demand and skew the analysis.</a:t>
            </a:r>
          </a:p>
          <a:p>
            <a:pPr eaLnBrk="1" hangingPunct="1"/>
            <a:r>
              <a:rPr lang="en-US" b="1" dirty="0"/>
              <a:t>Suggested Questions: </a:t>
            </a:r>
            <a:r>
              <a:rPr lang="en-US" dirty="0"/>
              <a:t>What might cause fluctuation during a peak hour?  An example would be a plant shift letting out and flooding the network for a short time period.  We account for this using the peak hour factor.  </a:t>
            </a:r>
          </a:p>
          <a:p>
            <a:pPr eaLnBrk="1" hangingPunct="1"/>
            <a:r>
              <a:rPr lang="en-US" b="1" dirty="0"/>
              <a:t>Additional Information: </a:t>
            </a:r>
            <a:r>
              <a:rPr lang="en-US" dirty="0"/>
              <a:t>None</a:t>
            </a:r>
          </a:p>
          <a:p>
            <a:pPr eaLnBrk="1" hangingPunct="1"/>
            <a:r>
              <a:rPr lang="en-US" b="1" dirty="0"/>
              <a:t>Possible Problems: </a:t>
            </a:r>
            <a:r>
              <a:rPr lang="en-US" dirty="0"/>
              <a:t>None</a:t>
            </a:r>
          </a:p>
        </p:txBody>
      </p:sp>
    </p:spTree>
    <p:extLst>
      <p:ext uri="{BB962C8B-B14F-4D97-AF65-F5344CB8AC3E}">
        <p14:creationId xmlns:p14="http://schemas.microsoft.com/office/powerpoint/2010/main" val="38443773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FF2367CC-5A7F-441F-BD75-627D11953163}" type="slidenum">
              <a:rPr lang="en-US" sz="1200"/>
              <a:pPr algn="r"/>
              <a:t>46</a:t>
            </a:fld>
            <a:endParaRPr lang="en-US" sz="1200" dirty="0"/>
          </a:p>
        </p:txBody>
      </p:sp>
      <p:sp>
        <p:nvSpPr>
          <p:cNvPr id="103427" name="Rectangle 2"/>
          <p:cNvSpPr>
            <a:spLocks noGrp="1" noRot="1" noChangeAspect="1" noChangeArrowheads="1" noTextEdit="1"/>
          </p:cNvSpPr>
          <p:nvPr>
            <p:ph type="sldImg"/>
          </p:nvPr>
        </p:nvSpPr>
        <p:spPr>
          <a:xfrm>
            <a:off x="1108075" y="652463"/>
            <a:ext cx="4648200" cy="3486150"/>
          </a:xfrm>
          <a:solidFill>
            <a:srgbClr val="FFFFFF"/>
          </a:solidFill>
          <a:ln/>
        </p:spPr>
      </p:sp>
      <p:sp>
        <p:nvSpPr>
          <p:cNvPr id="103428" name="Rectangle 3"/>
          <p:cNvSpPr>
            <a:spLocks noGrp="1" noChangeArrowheads="1"/>
          </p:cNvSpPr>
          <p:nvPr>
            <p:ph type="body" idx="1"/>
          </p:nvPr>
        </p:nvSpPr>
        <p:spPr>
          <a:xfrm>
            <a:off x="525463" y="4354513"/>
            <a:ext cx="5341937" cy="4295775"/>
          </a:xfrm>
          <a:noFill/>
          <a:ln/>
        </p:spPr>
        <p:txBody>
          <a:bodyPr lIns="92126" tIns="46062" rIns="92126" bIns="46062"/>
          <a:lstStyle/>
          <a:p>
            <a:pPr eaLnBrk="1" hangingPunct="1"/>
            <a:r>
              <a:rPr lang="en-US" b="1" dirty="0"/>
              <a:t>Key Message: </a:t>
            </a:r>
            <a:r>
              <a:rPr lang="en-US" dirty="0"/>
              <a:t>Discuss the process for determining the best design</a:t>
            </a:r>
          </a:p>
          <a:p>
            <a:pPr eaLnBrk="1" hangingPunct="1"/>
            <a:r>
              <a:rPr lang="en-US" b="1" dirty="0"/>
              <a:t>Est. Presentation Time: </a:t>
            </a:r>
            <a:r>
              <a:rPr lang="en-US" dirty="0"/>
              <a:t>1 minute</a:t>
            </a:r>
          </a:p>
          <a:p>
            <a:pPr eaLnBrk="1" hangingPunct="1"/>
            <a:r>
              <a:rPr lang="en-US" b="1" dirty="0"/>
              <a:t>Explanation of Cues/Builds: </a:t>
            </a:r>
            <a:r>
              <a:rPr lang="en-US" dirty="0"/>
              <a:t>None</a:t>
            </a:r>
          </a:p>
          <a:p>
            <a:pPr eaLnBrk="1" hangingPunct="1"/>
            <a:r>
              <a:rPr lang="en-US" b="1" dirty="0"/>
              <a:t>Suggested Comments</a:t>
            </a:r>
            <a:r>
              <a:rPr lang="en-US" dirty="0"/>
              <a:t>: Analysis of data will help understand potential issues for the project.  The analysis produces specific metrics and measures for each alternative that can then feed into detailed design, staging, other requirements, and traffic control plan development.</a:t>
            </a:r>
          </a:p>
          <a:p>
            <a:pPr eaLnBrk="1" hangingPunct="1"/>
            <a:r>
              <a:rPr lang="en-US" b="1" dirty="0"/>
              <a:t>Suggested Questions: </a:t>
            </a:r>
            <a:r>
              <a:rPr lang="en-US" dirty="0"/>
              <a:t>Why is this a cycle?  Due to the fact that there may be more than one alternative requiring more refined analysis at the design stage.  </a:t>
            </a:r>
          </a:p>
          <a:p>
            <a:pPr eaLnBrk="1" hangingPunct="1"/>
            <a:r>
              <a:rPr lang="en-US" b="1" dirty="0"/>
              <a:t>Additional Information: </a:t>
            </a:r>
            <a:r>
              <a:rPr lang="en-US" dirty="0"/>
              <a:t>None</a:t>
            </a:r>
          </a:p>
          <a:p>
            <a:pPr eaLnBrk="1" hangingPunct="1"/>
            <a:r>
              <a:rPr lang="en-US" b="1" dirty="0"/>
              <a:t>Possible Problems: </a:t>
            </a:r>
            <a:r>
              <a:rPr lang="en-US" dirty="0"/>
              <a:t>None</a:t>
            </a:r>
          </a:p>
        </p:txBody>
      </p:sp>
    </p:spTree>
    <p:extLst>
      <p:ext uri="{BB962C8B-B14F-4D97-AF65-F5344CB8AC3E}">
        <p14:creationId xmlns:p14="http://schemas.microsoft.com/office/powerpoint/2010/main" val="29019762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419FE2FF-66CC-4F24-8AF6-4BA492F20E91}" type="slidenum">
              <a:rPr lang="en-US"/>
              <a:pPr/>
              <a:t>47</a:t>
            </a:fld>
            <a:endParaRPr lang="en-US" dirty="0"/>
          </a:p>
        </p:txBody>
      </p:sp>
      <p:sp>
        <p:nvSpPr>
          <p:cNvPr id="104451" name="Rectangle 2"/>
          <p:cNvSpPr>
            <a:spLocks noGrp="1" noRot="1" noChangeAspect="1" noChangeArrowheads="1" noTextEdit="1"/>
          </p:cNvSpPr>
          <p:nvPr>
            <p:ph type="sldImg"/>
          </p:nvPr>
        </p:nvSpPr>
        <p:spPr>
          <a:solidFill>
            <a:srgbClr val="FFFFFF"/>
          </a:solidFill>
          <a:ln/>
        </p:spPr>
      </p:sp>
      <p:sp>
        <p:nvSpPr>
          <p:cNvPr id="104452" name="Rectangle 3"/>
          <p:cNvSpPr>
            <a:spLocks noGrp="1" noChangeArrowheads="1"/>
          </p:cNvSpPr>
          <p:nvPr>
            <p:ph type="body" idx="1"/>
          </p:nvPr>
        </p:nvSpPr>
        <p:spPr>
          <a:xfrm>
            <a:off x="677863" y="4343400"/>
            <a:ext cx="5265737" cy="4114800"/>
          </a:xfrm>
          <a:noFill/>
          <a:ln/>
        </p:spPr>
        <p:txBody>
          <a:bodyPr/>
          <a:lstStyle/>
          <a:p>
            <a:pPr eaLnBrk="1" hangingPunct="1"/>
            <a:r>
              <a:rPr lang="en-US" b="1" dirty="0"/>
              <a:t>Key Message: </a:t>
            </a:r>
            <a:r>
              <a:rPr lang="en-US" dirty="0"/>
              <a:t>Introduce mitigation strategies</a:t>
            </a:r>
          </a:p>
          <a:p>
            <a:pPr eaLnBrk="1" hangingPunct="1"/>
            <a:r>
              <a:rPr lang="en-US" b="1" dirty="0"/>
              <a:t>Est. Presentation Time: </a:t>
            </a:r>
            <a:r>
              <a:rPr lang="en-US" dirty="0"/>
              <a:t>1 minute</a:t>
            </a:r>
          </a:p>
          <a:p>
            <a:pPr eaLnBrk="1" hangingPunct="1"/>
            <a:r>
              <a:rPr lang="en-US" b="1" dirty="0"/>
              <a:t>Explanation of Cues/Builds: </a:t>
            </a:r>
            <a:r>
              <a:rPr lang="en-US" dirty="0"/>
              <a:t>None</a:t>
            </a:r>
          </a:p>
          <a:p>
            <a:pPr eaLnBrk="1" hangingPunct="1"/>
            <a:r>
              <a:rPr lang="en-US" b="1" dirty="0"/>
              <a:t>Suggested Comments</a:t>
            </a:r>
            <a:r>
              <a:rPr lang="en-US" dirty="0"/>
              <a:t>: Several different mitigation strategies can be considered to lessen impacts from road work.  Planning-level analysis can help eliminate alternatives that would cause impacts above a tolerance threshold.  Once impacts are known and quantified, mitigation techniques can be designed into the project.  This occurs when the best alternative still has some potential issues that are unavoidable but can be treated.</a:t>
            </a:r>
          </a:p>
          <a:p>
            <a:pPr eaLnBrk="1" hangingPunct="1"/>
            <a:r>
              <a:rPr lang="en-US" b="1" dirty="0"/>
              <a:t>Suggested Questions: </a:t>
            </a:r>
            <a:r>
              <a:rPr lang="en-US" dirty="0"/>
              <a:t>Are there techniques used in your state to mitigate impacts?</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p:txBody>
      </p:sp>
    </p:spTree>
    <p:extLst>
      <p:ext uri="{BB962C8B-B14F-4D97-AF65-F5344CB8AC3E}">
        <p14:creationId xmlns:p14="http://schemas.microsoft.com/office/powerpoint/2010/main" val="514584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1C699640-F3B4-4B4D-8B07-913018ABBE71}" type="slidenum">
              <a:rPr lang="en-US" sz="1200"/>
              <a:pPr algn="r"/>
              <a:t>48</a:t>
            </a:fld>
            <a:endParaRPr lang="en-US" sz="1200" dirty="0"/>
          </a:p>
        </p:txBody>
      </p:sp>
      <p:sp>
        <p:nvSpPr>
          <p:cNvPr id="105475" name="Rectangle 2"/>
          <p:cNvSpPr>
            <a:spLocks noGrp="1" noRot="1" noChangeAspect="1" noChangeArrowheads="1" noTextEdit="1"/>
          </p:cNvSpPr>
          <p:nvPr>
            <p:ph type="sldImg"/>
          </p:nvPr>
        </p:nvSpPr>
        <p:spPr>
          <a:solidFill>
            <a:srgbClr val="FFFFFF"/>
          </a:solidFill>
          <a:ln/>
        </p:spPr>
      </p:sp>
      <p:sp>
        <p:nvSpPr>
          <p:cNvPr id="105476" name="Rectangle 3"/>
          <p:cNvSpPr>
            <a:spLocks noGrp="1" noChangeArrowheads="1"/>
          </p:cNvSpPr>
          <p:nvPr>
            <p:ph type="body" idx="1"/>
          </p:nvPr>
        </p:nvSpPr>
        <p:spPr>
          <a:noFill/>
          <a:ln/>
        </p:spPr>
        <p:txBody>
          <a:bodyPr/>
          <a:lstStyle/>
          <a:p>
            <a:pPr eaLnBrk="1" hangingPunct="1"/>
            <a:r>
              <a:rPr lang="en-US" b="1" dirty="0"/>
              <a:t>Key Message: </a:t>
            </a:r>
            <a:r>
              <a:rPr lang="en-US" dirty="0"/>
              <a:t>Discuss types of strategies to mitigate back-of-queue issues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a:t>
            </a:r>
            <a:r>
              <a:rPr lang="en-US" dirty="0"/>
              <a:t>: Ideally we eliminate the queue to the degree we can through good design, time of day restrictions, etc.  For remaining queues, we provide treatment and motorist awareness to mitigate the impacts.  We will go into these strategies more on the next slides.</a:t>
            </a:r>
          </a:p>
          <a:p>
            <a:r>
              <a:rPr lang="en-US" b="1" dirty="0"/>
              <a:t>Suggested Questions: </a:t>
            </a:r>
            <a:r>
              <a:rPr lang="en-US" dirty="0"/>
              <a:t>What types of strategies have you used?  How did they work?</a:t>
            </a:r>
          </a:p>
          <a:p>
            <a:pPr eaLnBrk="1" hangingPunct="1"/>
            <a:r>
              <a:rPr lang="en-US" b="1" dirty="0"/>
              <a:t>Additional Information: </a:t>
            </a:r>
            <a:r>
              <a:rPr lang="en-US" dirty="0"/>
              <a:t>None</a:t>
            </a:r>
          </a:p>
          <a:p>
            <a:pPr eaLnBrk="1" hangingPunct="1"/>
            <a:r>
              <a:rPr lang="en-US" b="1" dirty="0"/>
              <a:t>Possible Problems: </a:t>
            </a:r>
            <a:r>
              <a:rPr lang="en-US" dirty="0"/>
              <a:t>None</a:t>
            </a:r>
          </a:p>
        </p:txBody>
      </p:sp>
    </p:spTree>
    <p:extLst>
      <p:ext uri="{BB962C8B-B14F-4D97-AF65-F5344CB8AC3E}">
        <p14:creationId xmlns:p14="http://schemas.microsoft.com/office/powerpoint/2010/main" val="25951886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B54B9C08-F1B0-4387-82F8-D28173CFC91B}" type="slidenum">
              <a:rPr lang="en-US" sz="1200"/>
              <a:pPr algn="r"/>
              <a:t>49</a:t>
            </a:fld>
            <a:endParaRPr lang="en-US" sz="1200" dirty="0"/>
          </a:p>
        </p:txBody>
      </p:sp>
      <p:sp>
        <p:nvSpPr>
          <p:cNvPr id="106499" name="Rectangle 2"/>
          <p:cNvSpPr>
            <a:spLocks noGrp="1" noRot="1" noChangeAspect="1" noChangeArrowheads="1" noTextEdit="1"/>
          </p:cNvSpPr>
          <p:nvPr>
            <p:ph type="sldImg"/>
          </p:nvPr>
        </p:nvSpPr>
        <p:spPr>
          <a:solidFill>
            <a:srgbClr val="FFFFFF"/>
          </a:solidFill>
          <a:ln/>
        </p:spPr>
      </p:sp>
      <p:sp>
        <p:nvSpPr>
          <p:cNvPr id="106500" name="Rectangle 3"/>
          <p:cNvSpPr>
            <a:spLocks noGrp="1" noChangeArrowheads="1"/>
          </p:cNvSpPr>
          <p:nvPr>
            <p:ph type="body" idx="1"/>
          </p:nvPr>
        </p:nvSpPr>
        <p:spPr>
          <a:noFill/>
          <a:ln/>
        </p:spPr>
        <p:txBody>
          <a:bodyPr/>
          <a:lstStyle/>
          <a:p>
            <a:pPr eaLnBrk="1" hangingPunct="1"/>
            <a:r>
              <a:rPr lang="en-US" b="1" dirty="0"/>
              <a:t>Key Message: </a:t>
            </a:r>
            <a:r>
              <a:rPr lang="en-US" dirty="0"/>
              <a:t>Discuss the use of nighttime construction (may also be referred to as “off peak” work)</a:t>
            </a:r>
          </a:p>
          <a:p>
            <a:pPr eaLnBrk="1" hangingPunct="1"/>
            <a:r>
              <a:rPr lang="en-US" b="1" dirty="0"/>
              <a:t>Est. Presentation Time: </a:t>
            </a:r>
            <a:r>
              <a:rPr lang="en-US" dirty="0"/>
              <a:t>2 minute(s)</a:t>
            </a:r>
          </a:p>
          <a:p>
            <a:pPr eaLnBrk="1" hangingPunct="1"/>
            <a:r>
              <a:rPr lang="en-US" b="1" dirty="0"/>
              <a:t>Explanation of Cues/Builds: </a:t>
            </a:r>
            <a:r>
              <a:rPr lang="en-US" dirty="0"/>
              <a:t>None</a:t>
            </a:r>
          </a:p>
          <a:p>
            <a:pPr eaLnBrk="1" hangingPunct="1"/>
            <a:r>
              <a:rPr lang="en-US" b="1" dirty="0"/>
              <a:t>Suggested Comments: </a:t>
            </a:r>
            <a:r>
              <a:rPr lang="en-US" dirty="0"/>
              <a:t>Performing construction during nighttime hours, when traffic demand is lower, can reduce the frequency of queuing as compared with daytime work, when traffic demand is higher, and the potential for queuing is greater.  It is becoming more and more common especially in urban areas.  Analysis can help determine when nighttime work may alleviate back-of-queue issues that might occur if work were performed during daytime hours. Agencies may also reduce or eliminate queues by maintaining the same number of lanes during construction as prior to construction (by reducing lane widths, for example) or by increasing the length of taper or changing the location of the beginning of the taper.</a:t>
            </a:r>
          </a:p>
          <a:p>
            <a:pPr eaLnBrk="1" hangingPunct="1"/>
            <a:r>
              <a:rPr lang="en-US" b="1" dirty="0"/>
              <a:t>Suggested Questions: </a:t>
            </a:r>
            <a:r>
              <a:rPr lang="en-US" dirty="0"/>
              <a:t>What are some trade-offs to working at night compared with daytime?  Noise issues, visibility, drowsy drivers, impaired drivers, limited work durations, and others.  These considerations should be part of the decision-making process.</a:t>
            </a:r>
          </a:p>
          <a:p>
            <a:r>
              <a:rPr lang="en-US" b="1" dirty="0"/>
              <a:t>Additional Information: </a:t>
            </a:r>
            <a:r>
              <a:rPr lang="en-US" dirty="0"/>
              <a:t>None</a:t>
            </a:r>
          </a:p>
          <a:p>
            <a:r>
              <a:rPr lang="en-US" b="1" dirty="0"/>
              <a:t>Possible Problems: </a:t>
            </a:r>
            <a:r>
              <a:rPr lang="en-US" dirty="0"/>
              <a:t>None</a:t>
            </a:r>
          </a:p>
          <a:p>
            <a:endParaRPr lang="en-US" dirty="0"/>
          </a:p>
        </p:txBody>
      </p:sp>
    </p:spTree>
    <p:extLst>
      <p:ext uri="{BB962C8B-B14F-4D97-AF65-F5344CB8AC3E}">
        <p14:creationId xmlns:p14="http://schemas.microsoft.com/office/powerpoint/2010/main" val="3605236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t>Key Message: </a:t>
            </a:r>
            <a:r>
              <a:rPr lang="en-US" dirty="0"/>
              <a:t>Why Analyze the Impacts of the Work Zone?</a:t>
            </a:r>
          </a:p>
          <a:p>
            <a:pPr eaLnBrk="1" hangingPunct="1"/>
            <a:r>
              <a:rPr lang="en-US" b="1" dirty="0"/>
              <a:t>Est. Presentation Time:  </a:t>
            </a:r>
            <a:r>
              <a:rPr lang="en-US" dirty="0"/>
              <a:t>1-2 minute(s)</a:t>
            </a:r>
            <a:endParaRPr lang="en-US" b="1" dirty="0"/>
          </a:p>
          <a:p>
            <a:pPr eaLnBrk="1" hangingPunct="1"/>
            <a:r>
              <a:rPr lang="en-US" b="1" dirty="0"/>
              <a:t>Explanation of Cues/Builds: </a:t>
            </a:r>
            <a:r>
              <a:rPr lang="en-US" dirty="0"/>
              <a:t>None</a:t>
            </a:r>
          </a:p>
          <a:p>
            <a:pPr marL="0" marR="0" lvl="0" indent="0" algn="l" defTabSz="914400" rtl="0" eaLnBrk="0" fontAlgn="base" latinLnBrk="0" hangingPunct="0">
              <a:lnSpc>
                <a:spcPct val="90000"/>
              </a:lnSpc>
              <a:spcBef>
                <a:spcPct val="30000"/>
              </a:spcBef>
              <a:spcAft>
                <a:spcPct val="0"/>
              </a:spcAft>
              <a:buClrTx/>
              <a:buSzTx/>
              <a:buFontTx/>
              <a:buNone/>
              <a:tabLst/>
              <a:defRPr/>
            </a:pPr>
            <a:r>
              <a:rPr lang="en-US" b="1" dirty="0"/>
              <a:t>Suggested Comments: </a:t>
            </a:r>
            <a:r>
              <a:rPr lang="en-US" dirty="0"/>
              <a:t>Analyzing and understanding the anticipated type, severity, and extent of work zone impacts associated with various project alternatives enables practitioners to include appropriate mitigation strategies during project programming, design, and in the development of effective </a:t>
            </a:r>
            <a:r>
              <a:rPr lang="en-US" dirty="0">
                <a:hlinkClick r:id="rId3"/>
              </a:rPr>
              <a:t>transportation management plans</a:t>
            </a:r>
            <a:r>
              <a:rPr lang="en-US" dirty="0"/>
              <a:t> (TMPs). Analysis of the work zone may include consideration of items such as:</a:t>
            </a:r>
          </a:p>
          <a:p>
            <a:pPr marL="171450" indent="-171450">
              <a:buFont typeface="Arial" panose="020B0604020202020204" pitchFamily="34" charset="0"/>
              <a:buChar char="•"/>
            </a:pPr>
            <a:r>
              <a:rPr lang="en-US" dirty="0"/>
              <a:t>Mobility and safety impacts of the project at the project, corridor, and network levels.</a:t>
            </a:r>
          </a:p>
          <a:p>
            <a:pPr marL="171450" indent="-171450">
              <a:buFont typeface="Arial" panose="020B0604020202020204" pitchFamily="34" charset="0"/>
              <a:buChar char="•"/>
            </a:pPr>
            <a:r>
              <a:rPr lang="en-US" dirty="0"/>
              <a:t>The combined impacts of concurrent projects that are located near each other or on the alternate route for another project</a:t>
            </a:r>
          </a:p>
          <a:p>
            <a:pPr marL="171450" indent="-171450">
              <a:buFont typeface="Arial" panose="020B0604020202020204" pitchFamily="34" charset="0"/>
              <a:buChar char="•"/>
            </a:pPr>
            <a:r>
              <a:rPr lang="en-US" dirty="0"/>
              <a:t>Impacts on nearby intersections and interchanges, railroad crossings, and public transit and other junctions in the network.</a:t>
            </a:r>
          </a:p>
          <a:p>
            <a:pPr marL="171450" indent="-171450">
              <a:buFont typeface="Arial" panose="020B0604020202020204" pitchFamily="34" charset="0"/>
              <a:buChar char="•"/>
            </a:pPr>
            <a:r>
              <a:rPr lang="en-US" dirty="0"/>
              <a:t>Impacts on evacuation routes and affected public property.</a:t>
            </a:r>
          </a:p>
          <a:p>
            <a:pPr marL="171450" indent="-171450">
              <a:buFont typeface="Arial" panose="020B0604020202020204" pitchFamily="34" charset="0"/>
              <a:buChar char="•"/>
            </a:pPr>
            <a:r>
              <a:rPr lang="en-US" dirty="0"/>
              <a:t>Impacts on affected businesses and residences.</a:t>
            </a:r>
          </a:p>
          <a:p>
            <a:pPr marL="0" marR="0" lvl="0" indent="0" algn="l" defTabSz="914400" rtl="0" eaLnBrk="0" fontAlgn="base" latinLnBrk="0" hangingPunct="0">
              <a:lnSpc>
                <a:spcPct val="90000"/>
              </a:lnSpc>
              <a:spcBef>
                <a:spcPct val="30000"/>
              </a:spcBef>
              <a:spcAft>
                <a:spcPct val="0"/>
              </a:spcAft>
              <a:buClrTx/>
              <a:buSzTx/>
              <a:buFontTx/>
              <a:buNone/>
              <a:tabLst/>
              <a:defRPr/>
            </a:pPr>
            <a:endParaRPr lang="en-US" dirty="0"/>
          </a:p>
          <a:p>
            <a:pPr eaLnBrk="1" hangingPunct="1"/>
            <a:r>
              <a:rPr lang="en-US" b="1" dirty="0"/>
              <a:t>Questions: </a:t>
            </a:r>
            <a:r>
              <a:rPr lang="en-US" dirty="0"/>
              <a:t>None</a:t>
            </a:r>
          </a:p>
          <a:p>
            <a:r>
              <a:rPr lang="en-US" b="1" dirty="0"/>
              <a:t>Additional Information: </a:t>
            </a:r>
            <a:r>
              <a:rPr lang="en-US" dirty="0"/>
              <a:t>None</a:t>
            </a:r>
          </a:p>
          <a:p>
            <a:pPr eaLnBrk="1" hangingPunct="1"/>
            <a:r>
              <a:rPr lang="en-US" b="1" dirty="0"/>
              <a:t>Possible Problems: </a:t>
            </a:r>
            <a:r>
              <a:rPr lang="en-US" dirty="0"/>
              <a:t>Avoid getting too specific here.</a:t>
            </a:r>
          </a:p>
          <a:p>
            <a:endParaRPr lang="en-US" dirty="0"/>
          </a:p>
        </p:txBody>
      </p:sp>
      <p:sp>
        <p:nvSpPr>
          <p:cNvPr id="4" name="Slide Number Placeholder 3"/>
          <p:cNvSpPr>
            <a:spLocks noGrp="1"/>
          </p:cNvSpPr>
          <p:nvPr>
            <p:ph type="sldNum" sz="quarter" idx="5"/>
          </p:nvPr>
        </p:nvSpPr>
        <p:spPr/>
        <p:txBody>
          <a:bodyPr/>
          <a:lstStyle/>
          <a:p>
            <a:pPr>
              <a:defRPr/>
            </a:pPr>
            <a:fld id="{D3AA1005-96A5-4CE0-97A3-E1B7A70FFA11}" type="slidenum">
              <a:rPr lang="en-US" smtClean="0"/>
              <a:pPr>
                <a:defRPr/>
              </a:pPr>
              <a:t>5</a:t>
            </a:fld>
            <a:endParaRPr lang="en-US" dirty="0"/>
          </a:p>
        </p:txBody>
      </p:sp>
    </p:spTree>
    <p:extLst>
      <p:ext uri="{BB962C8B-B14F-4D97-AF65-F5344CB8AC3E}">
        <p14:creationId xmlns:p14="http://schemas.microsoft.com/office/powerpoint/2010/main" val="742576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D80AC055-B8D7-42E1-866C-A1F12213C58D}" type="slidenum">
              <a:rPr lang="en-US" sz="1200"/>
              <a:pPr algn="r"/>
              <a:t>50</a:t>
            </a:fld>
            <a:endParaRPr lang="en-US" sz="1200" dirty="0"/>
          </a:p>
        </p:txBody>
      </p:sp>
      <p:sp>
        <p:nvSpPr>
          <p:cNvPr id="107523" name="Rectangle 2"/>
          <p:cNvSpPr>
            <a:spLocks noGrp="1" noRot="1" noChangeAspect="1" noChangeArrowheads="1" noTextEdit="1"/>
          </p:cNvSpPr>
          <p:nvPr>
            <p:ph type="sldImg"/>
          </p:nvPr>
        </p:nvSpPr>
        <p:spPr>
          <a:solidFill>
            <a:srgbClr val="FFFFFF"/>
          </a:solidFill>
          <a:ln/>
        </p:spPr>
      </p:sp>
      <p:sp>
        <p:nvSpPr>
          <p:cNvPr id="107524" name="Rectangle 3"/>
          <p:cNvSpPr>
            <a:spLocks noGrp="1" noChangeArrowheads="1"/>
          </p:cNvSpPr>
          <p:nvPr>
            <p:ph type="body" idx="1"/>
          </p:nvPr>
        </p:nvSpPr>
        <p:spPr>
          <a:noFill/>
          <a:ln/>
        </p:spPr>
        <p:txBody>
          <a:bodyPr/>
          <a:lstStyle/>
          <a:p>
            <a:pPr eaLnBrk="1" hangingPunct="1"/>
            <a:r>
              <a:rPr lang="en-US" b="1" dirty="0"/>
              <a:t>Key Message: </a:t>
            </a:r>
            <a:r>
              <a:rPr lang="en-US" dirty="0"/>
              <a:t>Discuss the importance of proper setup of temporary traffic control devices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a:t>
            </a:r>
            <a:r>
              <a:rPr lang="en-US" dirty="0"/>
              <a:t>: Proper design and installation of devices is important.  For example, sign spacing guidelines from the MUTCD may be exceeded to account for long queues.  Drivers approaching the queue have the appropriate advanced warning of the potential hazard downstream. By analyzing impacts, designers can exceed the MUTCD sign spacing requirements and locate the advance warning signs upstream of the back-of-queue. </a:t>
            </a:r>
          </a:p>
          <a:p>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p:txBody>
      </p:sp>
    </p:spTree>
    <p:extLst>
      <p:ext uri="{BB962C8B-B14F-4D97-AF65-F5344CB8AC3E}">
        <p14:creationId xmlns:p14="http://schemas.microsoft.com/office/powerpoint/2010/main" val="30015362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1200150" y="696913"/>
            <a:ext cx="4648200" cy="3486150"/>
          </a:xfrm>
          <a:ln/>
        </p:spPr>
      </p:sp>
      <p:sp>
        <p:nvSpPr>
          <p:cNvPr id="83971" name="Rectangle 3"/>
          <p:cNvSpPr>
            <a:spLocks noGrp="1" noChangeArrowheads="1"/>
          </p:cNvSpPr>
          <p:nvPr>
            <p:ph type="body" idx="1"/>
          </p:nvPr>
        </p:nvSpPr>
        <p:spPr>
          <a:xfrm>
            <a:off x="0" y="4416425"/>
            <a:ext cx="7048500" cy="4183063"/>
          </a:xfrm>
          <a:noFill/>
          <a:ln w="9525"/>
        </p:spPr>
        <p:txBody>
          <a:bodyPr/>
          <a:lstStyle/>
          <a:p>
            <a:pPr eaLnBrk="1" hangingPunct="1"/>
            <a:endParaRPr lang="en-US" b="1" dirty="0"/>
          </a:p>
          <a:p>
            <a:pPr eaLnBrk="1" hangingPunct="1"/>
            <a:r>
              <a:rPr lang="en-US" b="1" dirty="0"/>
              <a:t>Key Message: </a:t>
            </a:r>
            <a:r>
              <a:rPr lang="en-US" dirty="0"/>
              <a:t>Discuss the use of law enforcement personnel</a:t>
            </a:r>
          </a:p>
          <a:p>
            <a:pPr eaLnBrk="1" hangingPunct="1"/>
            <a:r>
              <a:rPr lang="en-US" b="1" dirty="0"/>
              <a:t>Est. Presentation Time: </a:t>
            </a:r>
            <a:r>
              <a:rPr lang="en-US" dirty="0"/>
              <a:t>2 minute(s)</a:t>
            </a:r>
          </a:p>
          <a:p>
            <a:pPr eaLnBrk="1" hangingPunct="1"/>
            <a:r>
              <a:rPr lang="en-US" b="1" dirty="0"/>
              <a:t>Explanation of Cues/Builds: </a:t>
            </a:r>
            <a:r>
              <a:rPr lang="en-US" dirty="0"/>
              <a:t>Law enforcement vehicle appears on click.</a:t>
            </a:r>
          </a:p>
          <a:p>
            <a:pPr eaLnBrk="1" hangingPunct="1"/>
            <a:r>
              <a:rPr lang="en-US" b="1" dirty="0"/>
              <a:t>Suggested Comments: </a:t>
            </a:r>
            <a:r>
              <a:rPr lang="en-US" dirty="0"/>
              <a:t>Law enforcement personnel may provide presence as opposed to active enforcement.  We focus on presence / visibility as a mitigation technique. </a:t>
            </a:r>
            <a:r>
              <a:rPr lang="en-US" b="1" dirty="0"/>
              <a:t> </a:t>
            </a:r>
            <a:r>
              <a:rPr lang="en-US" dirty="0"/>
              <a:t>For positioning, one state has a policy to have the officer between the 2</a:t>
            </a:r>
            <a:r>
              <a:rPr lang="en-US" baseline="30000" dirty="0"/>
              <a:t>nd</a:t>
            </a:r>
            <a:r>
              <a:rPr lang="en-US" dirty="0"/>
              <a:t> and 3</a:t>
            </a:r>
            <a:r>
              <a:rPr lang="en-US" baseline="30000" dirty="0"/>
              <a:t>rd</a:t>
            </a:r>
            <a:r>
              <a:rPr lang="en-US" dirty="0"/>
              <a:t> sign, on the shoulder, facing traffic, headlights off, emergency lights flashing. This is when motorists are about to make their maneuvers.  If safe, the officer will move upstream with the queue as it builds to provide visibility in advance of the back-of-queue.  Obviously this is situation specific and local agency policy should guide such a practice.  We are emphasizing that this is one example, and not a requirement. </a:t>
            </a:r>
          </a:p>
          <a:p>
            <a:pPr eaLnBrk="1" hangingPunct="1"/>
            <a:r>
              <a:rPr lang="en-US" b="1" dirty="0"/>
              <a:t>Suggested Questions: </a:t>
            </a:r>
            <a:r>
              <a:rPr lang="en-US" dirty="0"/>
              <a:t>What is your policy?  What do you think about this example?</a:t>
            </a:r>
          </a:p>
          <a:p>
            <a:r>
              <a:rPr lang="en-US" b="1" dirty="0"/>
              <a:t>Additional Information: </a:t>
            </a:r>
            <a:r>
              <a:rPr lang="en-US" dirty="0"/>
              <a:t>There is little information on this. This is what one state (Louisiana) is doing. This is not required by the MUTCD or any standard that we are aware of.  </a:t>
            </a:r>
          </a:p>
          <a:p>
            <a:r>
              <a:rPr lang="en-US" dirty="0"/>
              <a:t>For incidents, the MUTCD defines “Safe-Positioned” as the positioning of emergency vehicles at an incident in a manner that attempts to protect both the responders performing their duties and road users traveling through the incident scene, while minimizing, to the extent practical, disruption of the adjacent traffic flow.</a:t>
            </a:r>
            <a:br>
              <a:rPr lang="en-US" dirty="0"/>
            </a:br>
            <a:r>
              <a:rPr lang="en-US" b="1" dirty="0"/>
              <a:t>Possible Problems: </a:t>
            </a:r>
            <a:r>
              <a:rPr lang="en-US" dirty="0"/>
              <a:t>This is a suggestion only and varies by location.</a:t>
            </a:r>
          </a:p>
          <a:p>
            <a:pPr eaLnBrk="1" hangingPunct="1"/>
            <a:r>
              <a:rPr lang="en-US" b="1" dirty="0"/>
              <a:t>Suggested Comments: </a:t>
            </a:r>
            <a:r>
              <a:rPr lang="en-US" dirty="0"/>
              <a:t>This is what we recommend. Remember each case is different and that judgment is involved. Use common sense! We recommend what’s on the slide: FACING TRAFFIC before the 2</a:t>
            </a:r>
            <a:r>
              <a:rPr lang="en-US" baseline="30000" dirty="0"/>
              <a:t>nd</a:t>
            </a:r>
            <a:r>
              <a:rPr lang="en-US" dirty="0"/>
              <a:t> and 3</a:t>
            </a:r>
            <a:r>
              <a:rPr lang="en-US" baseline="30000" dirty="0"/>
              <a:t>rd</a:t>
            </a:r>
            <a:r>
              <a:rPr lang="en-US" dirty="0"/>
              <a:t> sign. This is when motorists are about to make their maneuvers.</a:t>
            </a:r>
          </a:p>
          <a:p>
            <a:pPr eaLnBrk="1" hangingPunct="1"/>
            <a:r>
              <a:rPr lang="en-US" b="1" dirty="0"/>
              <a:t>Suggested Questions: </a:t>
            </a:r>
            <a:r>
              <a:rPr lang="en-US" dirty="0"/>
              <a:t>Why facing traffic? Advantages? Disadvantage? See following slide.</a:t>
            </a:r>
          </a:p>
          <a:p>
            <a:pPr eaLnBrk="1" hangingPunct="1"/>
            <a:r>
              <a:rPr lang="en-US" b="1" dirty="0"/>
              <a:t>Additional Information: </a:t>
            </a:r>
            <a:r>
              <a:rPr lang="en-US" dirty="0"/>
              <a:t>There is little information on this. This what one state (Louisiana) is doing. This is not required by the MUTCD or any standard that we are aware of.</a:t>
            </a:r>
          </a:p>
          <a:p>
            <a:pPr eaLnBrk="1" hangingPunct="1"/>
            <a:r>
              <a:rPr lang="en-US" b="1" dirty="0"/>
              <a:t>Possible Problems: </a:t>
            </a:r>
            <a:r>
              <a:rPr lang="en-US" dirty="0"/>
              <a:t>This may be controversial. Be prepared to defend your suggestion (see next slide). Do not argue. This is a suggestion only.</a:t>
            </a:r>
          </a:p>
          <a:p>
            <a:pPr eaLnBrk="1" hangingPunct="1"/>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w="9525"/>
        </p:spPr>
        <p:txBody>
          <a:bodyPr/>
          <a:lstStyle/>
          <a:p>
            <a:pPr eaLnBrk="1" hangingPunct="1"/>
            <a:r>
              <a:rPr lang="en-US" b="1" dirty="0"/>
              <a:t>Key Message: </a:t>
            </a:r>
            <a:r>
              <a:rPr lang="en-US" dirty="0"/>
              <a:t>Discuss why we suggest to face traffic.</a:t>
            </a:r>
          </a:p>
          <a:p>
            <a:pPr eaLnBrk="1" hangingPunct="1"/>
            <a:r>
              <a:rPr lang="en-US" b="1" dirty="0"/>
              <a:t>Est. Presentation Time: </a:t>
            </a:r>
            <a:r>
              <a:rPr lang="en-US" dirty="0"/>
              <a:t>2 minutes</a:t>
            </a:r>
          </a:p>
          <a:p>
            <a:pPr eaLnBrk="1" hangingPunct="1"/>
            <a:r>
              <a:rPr lang="en-US" b="1" dirty="0"/>
              <a:t>Explanation of Cues/Builds: </a:t>
            </a:r>
            <a:r>
              <a:rPr lang="en-US" dirty="0"/>
              <a:t>Text box appears on click.</a:t>
            </a:r>
          </a:p>
          <a:p>
            <a:pPr eaLnBrk="1" hangingPunct="1"/>
            <a:r>
              <a:rPr lang="en-US" b="1" dirty="0"/>
              <a:t>Suggested Comments: </a:t>
            </a:r>
            <a:r>
              <a:rPr lang="en-US" dirty="0"/>
              <a:t>These are the advantages of facing traffic. The disadvantages would be opposite.</a:t>
            </a:r>
          </a:p>
          <a:p>
            <a:pPr eaLnBrk="1" hangingPunct="1"/>
            <a:r>
              <a:rPr lang="en-US" b="1" dirty="0"/>
              <a:t>Suggested Questions: </a:t>
            </a:r>
            <a:r>
              <a:rPr lang="en-US" dirty="0"/>
              <a:t>None</a:t>
            </a:r>
          </a:p>
          <a:p>
            <a:pPr eaLnBrk="1" hangingPunct="1"/>
            <a:r>
              <a:rPr lang="en-US" b="1" dirty="0"/>
              <a:t>Additional Information: </a:t>
            </a:r>
            <a:r>
              <a:rPr lang="en-US" dirty="0"/>
              <a:t>Pay attention to traffic!</a:t>
            </a:r>
          </a:p>
          <a:p>
            <a:pPr eaLnBrk="1" hangingPunct="1"/>
            <a:r>
              <a:rPr lang="en-US" b="1" dirty="0"/>
              <a:t>Possible Problems: </a:t>
            </a:r>
            <a:r>
              <a:rPr lang="en-US" dirty="0"/>
              <a:t>This may be against their practices. Make your point as a recommendation and be prepared to defend it.</a:t>
            </a:r>
          </a:p>
          <a:p>
            <a:pPr eaLnBrk="1" hangingPunct="1"/>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E1C82FE9-C8AC-4FA0-8FED-9EFF75FCD374}" type="slidenum">
              <a:rPr lang="en-US" sz="1200"/>
              <a:pPr algn="r"/>
              <a:t>53</a:t>
            </a:fld>
            <a:endParaRPr lang="en-US" sz="1200" dirty="0"/>
          </a:p>
        </p:txBody>
      </p:sp>
      <p:sp>
        <p:nvSpPr>
          <p:cNvPr id="109571" name="Rectangle 2"/>
          <p:cNvSpPr>
            <a:spLocks noGrp="1" noRot="1" noChangeAspect="1" noChangeArrowheads="1" noTextEdit="1"/>
          </p:cNvSpPr>
          <p:nvPr>
            <p:ph type="sldImg"/>
          </p:nvPr>
        </p:nvSpPr>
        <p:spPr>
          <a:solidFill>
            <a:srgbClr val="FFFFFF"/>
          </a:solidFill>
          <a:ln/>
        </p:spPr>
      </p:sp>
      <p:sp>
        <p:nvSpPr>
          <p:cNvPr id="109572" name="Rectangle 3"/>
          <p:cNvSpPr>
            <a:spLocks noGrp="1" noChangeArrowheads="1"/>
          </p:cNvSpPr>
          <p:nvPr>
            <p:ph type="body" idx="1"/>
          </p:nvPr>
        </p:nvSpPr>
        <p:spPr>
          <a:noFill/>
          <a:ln/>
        </p:spPr>
        <p:txBody>
          <a:bodyPr/>
          <a:lstStyle/>
          <a:p>
            <a:pPr eaLnBrk="1" hangingPunct="1"/>
            <a:r>
              <a:rPr lang="en-US" b="1" dirty="0"/>
              <a:t>Key Message: </a:t>
            </a:r>
            <a:r>
              <a:rPr lang="en-US" dirty="0"/>
              <a:t>Discuss the use of Intelligent Transportation Systems in work zones</a:t>
            </a:r>
          </a:p>
          <a:p>
            <a:pPr eaLnBrk="1" hangingPunct="1"/>
            <a:r>
              <a:rPr lang="en-US" b="1" dirty="0"/>
              <a:t>Est. Presentation Time: </a:t>
            </a:r>
            <a:r>
              <a:rPr lang="en-US" dirty="0"/>
              <a:t>2 minute(s)</a:t>
            </a:r>
          </a:p>
          <a:p>
            <a:pPr eaLnBrk="1" hangingPunct="1"/>
            <a:r>
              <a:rPr lang="en-US" b="1" dirty="0"/>
              <a:t>Explanation of Cues/Builds: </a:t>
            </a:r>
            <a:r>
              <a:rPr lang="en-US" dirty="0"/>
              <a:t>None</a:t>
            </a:r>
          </a:p>
          <a:p>
            <a:pPr eaLnBrk="1" hangingPunct="1"/>
            <a:r>
              <a:rPr lang="en-US" b="1" dirty="0"/>
              <a:t>Suggested Comments: </a:t>
            </a:r>
            <a:r>
              <a:rPr lang="en-US" dirty="0"/>
              <a:t>ITS can be used for mobile traffic monitoring and management.  Some systems are active (physically control traffic such as the dynamic lane merge system) while others are passive (provide general information).  Advance warning of slow or stopped traffic ahead may alleviate back-of-queue issues.  Queues can be monitored by ITS technologies (sensors, cameras, etc.) that provide enhanced information to practitioners for decisions about the appropriate treatments to implement.</a:t>
            </a:r>
          </a:p>
          <a:p>
            <a:r>
              <a:rPr lang="en-US" b="1" dirty="0"/>
              <a:t>Suggested Questions: </a:t>
            </a:r>
            <a:r>
              <a:rPr lang="en-US" dirty="0"/>
              <a:t>None</a:t>
            </a:r>
          </a:p>
          <a:p>
            <a:r>
              <a:rPr lang="en-US" b="1" dirty="0"/>
              <a:t>Additional Information: </a:t>
            </a:r>
            <a:r>
              <a:rPr lang="en-US" dirty="0"/>
              <a:t>Examples include the CB Wizard system that alerts truck drivers to work zone issues, Dynamic Early Merge systems that create an enforceable “Do Not Pass When Flashing” zone, Late Merge systems that use both lanes but guide motorists to take turns at the merge point, real-time information systems that provide motorists with work zone congestion and delay information, and variable speed limit systems that can flatten the speed variability approaching the work zone by changing the posted speed in real-time.</a:t>
            </a:r>
          </a:p>
          <a:p>
            <a:r>
              <a:rPr lang="en-US" b="1" dirty="0"/>
              <a:t>Possible Problems: </a:t>
            </a:r>
            <a:r>
              <a:rPr lang="en-US" dirty="0"/>
              <a:t>Researching some examples and spending a few minutes discussing issues and potential ITS solutions may be warranted. </a:t>
            </a:r>
          </a:p>
          <a:p>
            <a:endParaRPr lang="en-US" dirty="0"/>
          </a:p>
        </p:txBody>
      </p:sp>
    </p:spTree>
    <p:extLst>
      <p:ext uri="{BB962C8B-B14F-4D97-AF65-F5344CB8AC3E}">
        <p14:creationId xmlns:p14="http://schemas.microsoft.com/office/powerpoint/2010/main" val="18428112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A3E28408-EAF5-4185-9534-784C706DE2CE}" type="slidenum">
              <a:rPr lang="en-US" sz="1200"/>
              <a:pPr algn="r"/>
              <a:t>54</a:t>
            </a:fld>
            <a:endParaRPr lang="en-US" sz="1200" dirty="0"/>
          </a:p>
        </p:txBody>
      </p:sp>
      <p:sp>
        <p:nvSpPr>
          <p:cNvPr id="110595" name="Rectangle 2"/>
          <p:cNvSpPr>
            <a:spLocks noGrp="1" noRot="1" noChangeAspect="1" noChangeArrowheads="1" noTextEdit="1"/>
          </p:cNvSpPr>
          <p:nvPr>
            <p:ph type="sldImg"/>
          </p:nvPr>
        </p:nvSpPr>
        <p:spPr>
          <a:solidFill>
            <a:srgbClr val="FFFFFF"/>
          </a:solidFill>
          <a:ln/>
        </p:spPr>
      </p:sp>
      <p:sp>
        <p:nvSpPr>
          <p:cNvPr id="110596" name="Rectangle 3"/>
          <p:cNvSpPr>
            <a:spLocks noGrp="1" noChangeArrowheads="1"/>
          </p:cNvSpPr>
          <p:nvPr>
            <p:ph type="body" idx="1"/>
          </p:nvPr>
        </p:nvSpPr>
        <p:spPr>
          <a:noFill/>
          <a:ln/>
        </p:spPr>
        <p:txBody>
          <a:bodyPr/>
          <a:lstStyle/>
          <a:p>
            <a:pPr eaLnBrk="1" hangingPunct="1"/>
            <a:r>
              <a:rPr lang="en-US" b="1" dirty="0"/>
              <a:t>Key Message: </a:t>
            </a:r>
            <a:r>
              <a:rPr lang="en-US" dirty="0"/>
              <a:t>Discuss the use of Dynamic Lane Merge Systems in work zones</a:t>
            </a:r>
          </a:p>
          <a:p>
            <a:pPr eaLnBrk="1" hangingPunct="1"/>
            <a:r>
              <a:rPr lang="en-US" b="1" dirty="0"/>
              <a:t>Est. Presentation Time: </a:t>
            </a:r>
            <a:r>
              <a:rPr lang="en-US" dirty="0"/>
              <a:t>2 minute(s)</a:t>
            </a:r>
          </a:p>
          <a:p>
            <a:pPr eaLnBrk="1" hangingPunct="1"/>
            <a:r>
              <a:rPr lang="en-US" b="1" dirty="0"/>
              <a:t>Explanation of Cues/Builds: </a:t>
            </a:r>
            <a:r>
              <a:rPr lang="en-US" dirty="0"/>
              <a:t>None</a:t>
            </a:r>
          </a:p>
          <a:p>
            <a:pPr eaLnBrk="1" hangingPunct="1"/>
            <a:r>
              <a:rPr lang="en-US" b="1" dirty="0"/>
              <a:t>Suggested Comments: </a:t>
            </a:r>
            <a:r>
              <a:rPr lang="en-US" dirty="0"/>
              <a:t>Dynamic Lane Merge Systems actively control traffic in advance of the taper.  They have benefits such as reduced aggressive maneuvers at the merge point and supplemental advance warning information.  Traffic is lined up into one lane so that smoother traffic flow occurs prior to the lane closure.  It may also help draw extra attention to an area where queuing potential may occur.</a:t>
            </a:r>
          </a:p>
          <a:p>
            <a:r>
              <a:rPr lang="en-US" b="1" dirty="0"/>
              <a:t>Suggested Questions: </a:t>
            </a:r>
            <a:r>
              <a:rPr lang="en-US" dirty="0"/>
              <a:t>None</a:t>
            </a:r>
          </a:p>
          <a:p>
            <a:r>
              <a:rPr lang="en-US" b="1" dirty="0"/>
              <a:t>Additional Information: </a:t>
            </a:r>
            <a:r>
              <a:rPr lang="en-US" dirty="0"/>
              <a:t>None</a:t>
            </a:r>
          </a:p>
          <a:p>
            <a:r>
              <a:rPr lang="en-US" b="1" dirty="0"/>
              <a:t>Possible Problems: </a:t>
            </a:r>
            <a:r>
              <a:rPr lang="en-US" dirty="0"/>
              <a:t>None </a:t>
            </a:r>
          </a:p>
          <a:p>
            <a:endParaRPr lang="en-US" dirty="0"/>
          </a:p>
        </p:txBody>
      </p:sp>
    </p:spTree>
    <p:extLst>
      <p:ext uri="{BB962C8B-B14F-4D97-AF65-F5344CB8AC3E}">
        <p14:creationId xmlns:p14="http://schemas.microsoft.com/office/powerpoint/2010/main" val="36109688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7F78176B-EDA7-4C58-B245-F406ECA0B951}" type="slidenum">
              <a:rPr lang="en-US" sz="1200"/>
              <a:pPr algn="r"/>
              <a:t>55</a:t>
            </a:fld>
            <a:endParaRPr lang="en-US" sz="1200" dirty="0"/>
          </a:p>
        </p:txBody>
      </p:sp>
      <p:sp>
        <p:nvSpPr>
          <p:cNvPr id="111619" name="Rectangle 2"/>
          <p:cNvSpPr>
            <a:spLocks noGrp="1" noRot="1" noChangeAspect="1" noChangeArrowheads="1" noTextEdit="1"/>
          </p:cNvSpPr>
          <p:nvPr>
            <p:ph type="sldImg"/>
          </p:nvPr>
        </p:nvSpPr>
        <p:spPr>
          <a:solidFill>
            <a:srgbClr val="FFFFFF"/>
          </a:solidFill>
          <a:ln/>
        </p:spPr>
      </p:sp>
      <p:sp>
        <p:nvSpPr>
          <p:cNvPr id="111620" name="Rectangle 3"/>
          <p:cNvSpPr>
            <a:spLocks noGrp="1" noChangeArrowheads="1"/>
          </p:cNvSpPr>
          <p:nvPr>
            <p:ph type="body" idx="1"/>
          </p:nvPr>
        </p:nvSpPr>
        <p:spPr>
          <a:noFill/>
          <a:ln/>
        </p:spPr>
        <p:txBody>
          <a:bodyPr/>
          <a:lstStyle/>
          <a:p>
            <a:pPr eaLnBrk="1" hangingPunct="1"/>
            <a:r>
              <a:rPr lang="en-US" b="1" dirty="0"/>
              <a:t>Key Message: </a:t>
            </a:r>
            <a:r>
              <a:rPr lang="en-US" dirty="0"/>
              <a:t>Discuss truck mounted PCMS to display queue warnings in South Carolina</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a:t>
            </a:r>
            <a:r>
              <a:rPr lang="en-US" dirty="0"/>
              <a:t>: South Carolina DOT has a policy on use of truck mounted PCMS to display queue warnings.  An excerpt from the policy is shown below:</a:t>
            </a:r>
          </a:p>
          <a:p>
            <a:r>
              <a:rPr lang="en-US" dirty="0"/>
              <a:t>1.  The contractor shall provide a truck mounted changeable message sign for each lane closure when development of a traffic queue is evident.  The contractor shall utilize the sign to provide advance notice to motorists that the motorists are approaching a traffic queue and should be prepared to stop.</a:t>
            </a:r>
          </a:p>
          <a:p>
            <a:r>
              <a:rPr lang="en-US" dirty="0"/>
              <a:t>2.  The contractor shall place a truck mounted changeable message sign manned with an operator at all times on the shoulder of the roadway immediately upon the development of a traffic queue.  The truck mounted changeable message sign shall remain no less than 2,000 feet in advance of the traffic queue at all times.  Placement of the truck on the shoulder of the roadway without an operator is prohibited.</a:t>
            </a:r>
          </a:p>
          <a:p>
            <a:r>
              <a:rPr lang="en-US" dirty="0"/>
              <a:t>3.  The contractor shall include a truck mounted attenuator only on vehicles over 5,000 lbs GVW.</a:t>
            </a:r>
          </a:p>
          <a:p>
            <a:r>
              <a:rPr lang="en-US" dirty="0"/>
              <a:t>4.  The department requires the contractor to be prepared to stop work immediately and remove the lane closure if a TMA is unable to be provided in advance of a queue.</a:t>
            </a:r>
          </a:p>
          <a:p>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p:txBody>
      </p:sp>
    </p:spTree>
    <p:extLst>
      <p:ext uri="{BB962C8B-B14F-4D97-AF65-F5344CB8AC3E}">
        <p14:creationId xmlns:p14="http://schemas.microsoft.com/office/powerpoint/2010/main" val="4710389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547189DB-E6C5-4997-BE48-559CFF78737D}" type="slidenum">
              <a:rPr lang="en-US" sz="1200"/>
              <a:pPr algn="r"/>
              <a:t>56</a:t>
            </a:fld>
            <a:endParaRPr lang="en-US" sz="1200" dirty="0"/>
          </a:p>
        </p:txBody>
      </p:sp>
      <p:sp>
        <p:nvSpPr>
          <p:cNvPr id="112643" name="Rectangle 2"/>
          <p:cNvSpPr>
            <a:spLocks noGrp="1" noRot="1" noChangeAspect="1" noChangeArrowheads="1" noTextEdit="1"/>
          </p:cNvSpPr>
          <p:nvPr>
            <p:ph type="sldImg"/>
          </p:nvPr>
        </p:nvSpPr>
        <p:spPr>
          <a:solidFill>
            <a:srgbClr val="FFFFFF"/>
          </a:solidFill>
          <a:ln/>
        </p:spPr>
      </p:sp>
      <p:sp>
        <p:nvSpPr>
          <p:cNvPr id="112644" name="Rectangle 3"/>
          <p:cNvSpPr>
            <a:spLocks noGrp="1" noChangeArrowheads="1"/>
          </p:cNvSpPr>
          <p:nvPr>
            <p:ph type="body" idx="1"/>
          </p:nvPr>
        </p:nvSpPr>
        <p:spPr>
          <a:noFill/>
          <a:ln/>
        </p:spPr>
        <p:txBody>
          <a:bodyPr/>
          <a:lstStyle/>
          <a:p>
            <a:pPr eaLnBrk="1" hangingPunct="1"/>
            <a:r>
              <a:rPr lang="en-US" b="1" dirty="0"/>
              <a:t>Key Message: </a:t>
            </a:r>
            <a:r>
              <a:rPr lang="en-US" dirty="0"/>
              <a:t>Discuss the use of closed circuit television cameras in work zones</a:t>
            </a:r>
          </a:p>
          <a:p>
            <a:pPr eaLnBrk="1" hangingPunct="1"/>
            <a:r>
              <a:rPr lang="en-US" b="1" dirty="0"/>
              <a:t>Est. Presentation Time: </a:t>
            </a:r>
            <a:r>
              <a:rPr lang="en-US" dirty="0"/>
              <a:t>2 minute(s)</a:t>
            </a:r>
          </a:p>
          <a:p>
            <a:pPr eaLnBrk="1" hangingPunct="1"/>
            <a:r>
              <a:rPr lang="en-US" b="1" dirty="0"/>
              <a:t>Explanation of Cues/Builds: </a:t>
            </a:r>
            <a:r>
              <a:rPr lang="en-US" dirty="0"/>
              <a:t>None</a:t>
            </a:r>
          </a:p>
          <a:p>
            <a:pPr eaLnBrk="1" hangingPunct="1"/>
            <a:r>
              <a:rPr lang="en-US" b="1" dirty="0"/>
              <a:t>Suggested Comments: </a:t>
            </a:r>
            <a:r>
              <a:rPr lang="en-US" dirty="0"/>
              <a:t>Closed Circuit Television (CCTV) cameras can be used to monitor queues in and around work zones.  As the queue grows, temporary traffic control personnel can monitor the camera images and implement strategies such as adjusting sign locations and spacing.  Such CCTV devices can be portable or be part of a permanent ITS deployment.  The ones shown here are portable, with a solar platform.  Video, weather, and traffic sensors can also be combined on the same platform with wireless communications.</a:t>
            </a:r>
          </a:p>
          <a:p>
            <a:r>
              <a:rPr lang="en-US" b="1" dirty="0"/>
              <a:t>Suggested Questions: </a:t>
            </a:r>
            <a:r>
              <a:rPr lang="en-US" dirty="0"/>
              <a:t>None</a:t>
            </a:r>
          </a:p>
          <a:p>
            <a:r>
              <a:rPr lang="en-US" b="1" dirty="0"/>
              <a:t>Additional Information:  </a:t>
            </a:r>
            <a:r>
              <a:rPr lang="en-US" dirty="0"/>
              <a:t>The pictures shown here are courtesy of Noah Jenkin of ASTI (an ITS vendor).  The CCTV cameras are not required for the portable ITS system in operation in the location where these photos were taken, but they are an enhancement to the ITS deployment that allows for queue monitoring and manual adjustments to traffic control.</a:t>
            </a:r>
          </a:p>
          <a:p>
            <a:r>
              <a:rPr lang="en-US" b="1" dirty="0"/>
              <a:t>Possible Problems: </a:t>
            </a:r>
            <a:r>
              <a:rPr lang="en-US" dirty="0"/>
              <a:t>None</a:t>
            </a:r>
          </a:p>
          <a:p>
            <a:endParaRPr lang="en-US" dirty="0"/>
          </a:p>
        </p:txBody>
      </p:sp>
    </p:spTree>
    <p:extLst>
      <p:ext uri="{BB962C8B-B14F-4D97-AF65-F5344CB8AC3E}">
        <p14:creationId xmlns:p14="http://schemas.microsoft.com/office/powerpoint/2010/main" val="24625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DB2DEEC2-3CB6-447E-89CC-4EF68A92A4C0}" type="slidenum">
              <a:rPr lang="en-US" sz="1200"/>
              <a:pPr algn="r"/>
              <a:t>57</a:t>
            </a:fld>
            <a:endParaRPr lang="en-US" sz="1200" dirty="0"/>
          </a:p>
        </p:txBody>
      </p:sp>
      <p:sp>
        <p:nvSpPr>
          <p:cNvPr id="113667" name="Rectangle 2"/>
          <p:cNvSpPr>
            <a:spLocks noGrp="1" noRot="1" noChangeAspect="1" noChangeArrowheads="1" noTextEdit="1"/>
          </p:cNvSpPr>
          <p:nvPr>
            <p:ph type="sldImg"/>
          </p:nvPr>
        </p:nvSpPr>
        <p:spPr>
          <a:solidFill>
            <a:srgbClr val="FFFFFF"/>
          </a:solidFill>
          <a:ln/>
        </p:spPr>
      </p:sp>
      <p:sp>
        <p:nvSpPr>
          <p:cNvPr id="113668" name="Rectangle 3"/>
          <p:cNvSpPr>
            <a:spLocks noGrp="1" noChangeArrowheads="1"/>
          </p:cNvSpPr>
          <p:nvPr>
            <p:ph type="body" idx="1"/>
          </p:nvPr>
        </p:nvSpPr>
        <p:spPr>
          <a:noFill/>
          <a:ln/>
        </p:spPr>
        <p:txBody>
          <a:bodyPr/>
          <a:lstStyle/>
          <a:p>
            <a:pPr eaLnBrk="1" hangingPunct="1"/>
            <a:r>
              <a:rPr lang="en-US" b="1" dirty="0"/>
              <a:t>Key Message: </a:t>
            </a:r>
            <a:r>
              <a:rPr lang="en-US" dirty="0"/>
              <a:t>Discuss types of public information and outreach strategies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a:t>
            </a:r>
            <a:r>
              <a:rPr lang="en-US" dirty="0"/>
              <a:t>: Many agencies provide advance information to motorists in the form of brochures, websites, and via other marketing materials.  Agencies also use the media to provide information to motorists on upcoming construction projects and alternate routing, especially those with lane closures.  Some additional information will likely have more of an effect on queue issues compared with general information sources such as brochures and flyers.  Information may include travel times, delay, general messages on work zone conditions, and may warn motorists of potential hazards ahead.   It may also include information on alternate routes or alternate means of transportation during the construction period. Sections 6I.02 and 6I.03 of the MUTCD recommend warning signs in advance of the end of queue for incidents. </a:t>
            </a:r>
          </a:p>
          <a:p>
            <a:r>
              <a:rPr lang="en-US" b="1" dirty="0"/>
              <a:t>Suggested Questions: </a:t>
            </a:r>
            <a:r>
              <a:rPr lang="en-US" dirty="0"/>
              <a:t>What types of strategies have you used?  How did they work?</a:t>
            </a:r>
          </a:p>
          <a:p>
            <a:pPr eaLnBrk="1" hangingPunct="1"/>
            <a:r>
              <a:rPr lang="en-US" b="1" dirty="0"/>
              <a:t>Additional Information: </a:t>
            </a:r>
            <a:r>
              <a:rPr lang="en-US" dirty="0"/>
              <a:t>None</a:t>
            </a:r>
          </a:p>
          <a:p>
            <a:pPr eaLnBrk="1" hangingPunct="1"/>
            <a:r>
              <a:rPr lang="en-US" b="1" dirty="0"/>
              <a:t>Possible Problems: </a:t>
            </a:r>
            <a:r>
              <a:rPr lang="en-US" dirty="0"/>
              <a:t>None</a:t>
            </a:r>
          </a:p>
        </p:txBody>
      </p:sp>
    </p:spTree>
    <p:extLst>
      <p:ext uri="{BB962C8B-B14F-4D97-AF65-F5344CB8AC3E}">
        <p14:creationId xmlns:p14="http://schemas.microsoft.com/office/powerpoint/2010/main" val="3067262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234FB3D7-2531-43BF-8795-DAB5EC94966B}" type="slidenum">
              <a:rPr lang="en-US" sz="1200"/>
              <a:pPr algn="r"/>
              <a:t>58</a:t>
            </a:fld>
            <a:endParaRPr lang="en-US" sz="1200" dirty="0"/>
          </a:p>
        </p:txBody>
      </p:sp>
      <p:sp>
        <p:nvSpPr>
          <p:cNvPr id="114691" name="Rectangle 2"/>
          <p:cNvSpPr>
            <a:spLocks noGrp="1" noRot="1" noChangeAspect="1" noChangeArrowheads="1" noTextEdit="1"/>
          </p:cNvSpPr>
          <p:nvPr>
            <p:ph type="sldImg"/>
          </p:nvPr>
        </p:nvSpPr>
        <p:spPr>
          <a:solidFill>
            <a:srgbClr val="FFFFFF"/>
          </a:solidFill>
          <a:ln/>
        </p:spPr>
      </p:sp>
      <p:sp>
        <p:nvSpPr>
          <p:cNvPr id="114692" name="Rectangle 3"/>
          <p:cNvSpPr>
            <a:spLocks noGrp="1" noChangeArrowheads="1"/>
          </p:cNvSpPr>
          <p:nvPr>
            <p:ph type="body" idx="1"/>
          </p:nvPr>
        </p:nvSpPr>
        <p:spPr>
          <a:noFill/>
          <a:ln/>
        </p:spPr>
        <p:txBody>
          <a:bodyPr/>
          <a:lstStyle/>
          <a:p>
            <a:pPr eaLnBrk="1" hangingPunct="1"/>
            <a:r>
              <a:rPr lang="en-US" b="1" dirty="0"/>
              <a:t>Key Message: </a:t>
            </a:r>
            <a:r>
              <a:rPr lang="en-US" dirty="0"/>
              <a:t>Discuss the role of inspection in queue identification and mitigation</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a:t>
            </a:r>
            <a:r>
              <a:rPr lang="en-US" dirty="0"/>
              <a:t>: Queues may occur that were not anticipated prior to construction, or the queue may be longer than anticipated.  Inspection plays an important role in queue verification and response.  Inspectors can use a checklist, similar to the one described for Maryland, to note information about the queues and relay the information to the appropriate people for potential field modifications of temporary traffic control or other treatments and strategies.</a:t>
            </a:r>
          </a:p>
          <a:p>
            <a:r>
              <a:rPr lang="en-US" dirty="0"/>
              <a:t>The Maryland SHA (MdSHA) </a:t>
            </a:r>
            <a:r>
              <a:rPr lang="en-US" dirty="0">
                <a:hlinkClick r:id="rId3"/>
              </a:rPr>
              <a:t>Work Zone Analysis Guide</a:t>
            </a:r>
            <a:r>
              <a:rPr lang="en-US" dirty="0"/>
              <a:t> provides guidance to designers and other staff on work zone traffic analysis methods. The guide has two sections: one focuses on arterials and the other focuses on freeways. Each section presents guidance and information on mobility thresholds, traffic analysis tools, determining the study network, data collection, traffic modeling, and the recommended analysis procedure. The analysis procedure MdSHA uses for both arterials and freeways is similar, beginning with determining the objective of the analysis, then collecting all necessary data, modeling existing conditions and alternatives, determining if the alternative meets mobility thresholds, and recommending an alternative.</a:t>
            </a:r>
          </a:p>
          <a:p>
            <a:r>
              <a:rPr lang="en-US" dirty="0"/>
              <a:t>To help with the analysis, MdSHA developed several tools, including </a:t>
            </a:r>
            <a:r>
              <a:rPr lang="en-US" dirty="0">
                <a:hlinkClick r:id="rId4"/>
              </a:rPr>
              <a:t>MD-QuickZone</a:t>
            </a:r>
            <a:r>
              <a:rPr lang="en-US" dirty="0"/>
              <a:t> (a modified version of FHWA's QuickZone tool) and the </a:t>
            </a:r>
            <a:r>
              <a:rPr lang="en-US" dirty="0">
                <a:hlinkClick r:id="rId5"/>
              </a:rPr>
              <a:t>Lane Closure Analysis Program (LCAP)</a:t>
            </a:r>
            <a:r>
              <a:rPr lang="en-US" dirty="0"/>
              <a:t>. After evaluating all feasible alternatives for work zone configurations and potential mitigation measures, MdSHA recommends that the results of the impacts analysis be summarized in a report, along with the justification for the alternative selected. The guide includes a template for the impacts analysis report, examples of analysis reports for several different types of projects, and a checklist to help ensure that the analysis is complete and has considered all necessary factors. The </a:t>
            </a:r>
            <a:r>
              <a:rPr lang="en-US" dirty="0">
                <a:hlinkClick r:id="rId6"/>
              </a:rPr>
              <a:t>MdSHA Work Zone Safety and Mobility Web Site</a:t>
            </a:r>
            <a:r>
              <a:rPr lang="en-US" dirty="0"/>
              <a:t> provides additional resources for implementing the Rule.</a:t>
            </a:r>
          </a:p>
          <a:p>
            <a:r>
              <a:rPr lang="en-US" b="1" dirty="0"/>
              <a:t>Suggested Questions: </a:t>
            </a:r>
            <a:r>
              <a:rPr lang="en-US" dirty="0"/>
              <a:t>None</a:t>
            </a:r>
          </a:p>
          <a:p>
            <a:pPr eaLnBrk="1" hangingPunct="1"/>
            <a:r>
              <a:rPr lang="en-US" b="1" dirty="0"/>
              <a:t>Additional Information: </a:t>
            </a:r>
            <a:r>
              <a:rPr lang="en-US" dirty="0"/>
              <a:t>Temporary Traffic Control Inspection Form (MD SHA):  http://www.sha.maryland.gov/OOTS/14AppETTCInspectionFormmastercopyRev2.pdf </a:t>
            </a:r>
          </a:p>
          <a:p>
            <a:pPr eaLnBrk="1" hangingPunct="1"/>
            <a:r>
              <a:rPr lang="en-US" b="1" dirty="0"/>
              <a:t>Possible Problems: </a:t>
            </a:r>
            <a:r>
              <a:rPr lang="en-US" dirty="0"/>
              <a:t>None</a:t>
            </a:r>
          </a:p>
        </p:txBody>
      </p:sp>
    </p:spTree>
    <p:extLst>
      <p:ext uri="{BB962C8B-B14F-4D97-AF65-F5344CB8AC3E}">
        <p14:creationId xmlns:p14="http://schemas.microsoft.com/office/powerpoint/2010/main" val="13673696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xfrm>
            <a:off x="1152525" y="693738"/>
            <a:ext cx="4552950" cy="3414712"/>
          </a:xfrm>
          <a:solidFill>
            <a:srgbClr val="FFFFFF"/>
          </a:solidFill>
          <a:ln/>
        </p:spPr>
      </p:sp>
      <p:sp>
        <p:nvSpPr>
          <p:cNvPr id="115715" name="Rectangle 3"/>
          <p:cNvSpPr>
            <a:spLocks noGrp="1" noChangeArrowheads="1"/>
          </p:cNvSpPr>
          <p:nvPr>
            <p:ph type="body" idx="1"/>
          </p:nvPr>
        </p:nvSpPr>
        <p:spPr>
          <a:xfrm>
            <a:off x="914400" y="4341813"/>
            <a:ext cx="5029200" cy="4116387"/>
          </a:xfrm>
          <a:solidFill>
            <a:srgbClr val="FFFFFF"/>
          </a:solidFill>
          <a:ln>
            <a:solidFill>
              <a:schemeClr val="accent1"/>
            </a:solidFill>
          </a:ln>
        </p:spPr>
        <p:txBody>
          <a:bodyPr lIns="89520" tIns="44760" rIns="89520" bIns="44760"/>
          <a:lstStyle/>
          <a:p>
            <a:pPr eaLnBrk="1" hangingPunct="1"/>
            <a:r>
              <a:rPr lang="en-US" b="1" dirty="0"/>
              <a:t>Key Message: </a:t>
            </a:r>
            <a:r>
              <a:rPr lang="en-US" dirty="0"/>
              <a:t>Recap module</a:t>
            </a:r>
            <a:endParaRPr lang="en-US" b="1" dirty="0"/>
          </a:p>
          <a:p>
            <a:pPr eaLnBrk="1" hangingPunct="1"/>
            <a:r>
              <a:rPr lang="en-US" b="1" dirty="0"/>
              <a:t>Est. Presentation Time: </a:t>
            </a:r>
            <a:r>
              <a:rPr lang="en-US" dirty="0"/>
              <a:t>1</a:t>
            </a:r>
            <a:r>
              <a:rPr lang="en-US" b="1" dirty="0"/>
              <a:t> </a:t>
            </a:r>
            <a:r>
              <a:rPr lang="en-US" dirty="0"/>
              <a:t>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None</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Avoid telling the audience the answers to these questions. Their purpose is to gauge understanding. You may add other questions.</a:t>
            </a:r>
          </a:p>
          <a:p>
            <a:pPr eaLnBrk="1" hangingPunct="1"/>
            <a:endParaRPr lang="en-US" dirty="0"/>
          </a:p>
        </p:txBody>
      </p:sp>
    </p:spTree>
    <p:extLst>
      <p:ext uri="{BB962C8B-B14F-4D97-AF65-F5344CB8AC3E}">
        <p14:creationId xmlns:p14="http://schemas.microsoft.com/office/powerpoint/2010/main" val="145027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pPr eaLnBrk="1" hangingPunct="1"/>
            <a:r>
              <a:rPr lang="en-US" b="1" dirty="0"/>
              <a:t>Key Message: </a:t>
            </a:r>
            <a:r>
              <a:rPr lang="en-US" dirty="0"/>
              <a:t>Introduce the TO Strategies</a:t>
            </a:r>
            <a:endParaRPr lang="en-US" b="1" dirty="0"/>
          </a:p>
          <a:p>
            <a:pPr eaLnBrk="1" hangingPunct="1"/>
            <a:r>
              <a:rPr lang="en-US" b="1" dirty="0"/>
              <a:t>Est. Presentation Time:  </a:t>
            </a:r>
            <a:r>
              <a:rPr lang="en-US" dirty="0"/>
              <a:t>1-2 minute(s)</a:t>
            </a:r>
            <a:endParaRPr lang="en-US" b="1" dirty="0"/>
          </a:p>
          <a:p>
            <a:pPr eaLnBrk="1" hangingPunct="1"/>
            <a:r>
              <a:rPr lang="en-US" b="1" dirty="0"/>
              <a:t>Explanation of Cues/Builds: </a:t>
            </a:r>
            <a:r>
              <a:rPr lang="en-US" dirty="0"/>
              <a:t>None</a:t>
            </a:r>
          </a:p>
          <a:p>
            <a:pPr>
              <a:lnSpc>
                <a:spcPct val="90000"/>
              </a:lnSpc>
            </a:pPr>
            <a:r>
              <a:rPr lang="en-US" b="1" dirty="0"/>
              <a:t>Suggested Comments: </a:t>
            </a:r>
            <a:r>
              <a:rPr lang="en-US" dirty="0"/>
              <a:t>We can divide TO strategies into these five groups.</a:t>
            </a:r>
          </a:p>
          <a:p>
            <a:pPr eaLnBrk="1" hangingPunct="1"/>
            <a:r>
              <a:rPr lang="en-US" b="1" dirty="0"/>
              <a:t>Suggested Questions: </a:t>
            </a:r>
            <a:r>
              <a:rPr lang="en-US" dirty="0"/>
              <a:t>None</a:t>
            </a:r>
          </a:p>
          <a:p>
            <a:r>
              <a:rPr lang="en-US" b="1" dirty="0"/>
              <a:t>Additional Information: </a:t>
            </a:r>
            <a:r>
              <a:rPr lang="en-US" dirty="0"/>
              <a:t>None</a:t>
            </a:r>
          </a:p>
          <a:p>
            <a:pPr eaLnBrk="1" hangingPunct="1"/>
            <a:r>
              <a:rPr lang="en-US" b="1" dirty="0"/>
              <a:t>Possible Problems: </a:t>
            </a:r>
            <a:r>
              <a:rPr lang="en-US" dirty="0"/>
              <a:t>Avoid getting too specific here.</a:t>
            </a:r>
          </a:p>
          <a:p>
            <a:endParaRPr lang="en-US" dirty="0"/>
          </a:p>
        </p:txBody>
      </p:sp>
    </p:spTree>
    <p:extLst>
      <p:ext uri="{BB962C8B-B14F-4D97-AF65-F5344CB8AC3E}">
        <p14:creationId xmlns:p14="http://schemas.microsoft.com/office/powerpoint/2010/main" val="162767139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dirty="0"/>
              <a:t>Key Message: </a:t>
            </a:r>
            <a:r>
              <a:rPr lang="en-US" dirty="0"/>
              <a:t>Questions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Let’s look at your questions.</a:t>
            </a:r>
            <a:endParaRPr lang="en-US" b="1" dirty="0"/>
          </a:p>
          <a:p>
            <a:pPr eaLnBrk="1" hangingPunct="1"/>
            <a:r>
              <a:rPr lang="en-US" b="1" dirty="0"/>
              <a:t>Suggested Questions: </a:t>
            </a:r>
            <a:r>
              <a:rPr lang="en-US" dirty="0"/>
              <a:t>Any questions before we move on?</a:t>
            </a:r>
          </a:p>
          <a:p>
            <a:pPr eaLnBrk="1" hangingPunct="1"/>
            <a:r>
              <a:rPr lang="en-US" b="1" dirty="0"/>
              <a:t>Additional Information: </a:t>
            </a:r>
            <a:r>
              <a:rPr lang="en-US" dirty="0"/>
              <a:t>None</a:t>
            </a:r>
            <a:endParaRPr lang="en-US" b="1" dirty="0"/>
          </a:p>
          <a:p>
            <a:pPr eaLnBrk="1" hangingPunct="1"/>
            <a:r>
              <a:rPr lang="en-US" b="1" dirty="0"/>
              <a:t>Possible Problems: </a:t>
            </a:r>
            <a:r>
              <a:rPr lang="en-US" b="0" dirty="0"/>
              <a:t>None</a:t>
            </a:r>
          </a:p>
          <a:p>
            <a:endParaRPr lang="en-US" dirty="0"/>
          </a:p>
        </p:txBody>
      </p:sp>
      <p:sp>
        <p:nvSpPr>
          <p:cNvPr id="108548" name="Slide Number Placeholder 3"/>
          <p:cNvSpPr>
            <a:spLocks noGrp="1"/>
          </p:cNvSpPr>
          <p:nvPr>
            <p:ph type="sldNum" sz="quarter" idx="5"/>
          </p:nvPr>
        </p:nvSpPr>
        <p:spPr bwMode="auto">
          <a:ln>
            <a:miter lim="800000"/>
            <a:headEnd/>
            <a:tailEnd/>
          </a:ln>
        </p:spPr>
        <p:txBody>
          <a:bodyPr/>
          <a:lstStyle/>
          <a:p>
            <a:pPr>
              <a:defRPr/>
            </a:pPr>
            <a:fld id="{F73E7F64-9528-4068-BB5B-24DF576B05AE}" type="slidenum">
              <a:rPr lang="en-US"/>
              <a:pPr>
                <a:defRPr/>
              </a:pPr>
              <a:t>60</a:t>
            </a:fld>
            <a:endParaRPr lang="en-US" dirty="0"/>
          </a:p>
        </p:txBody>
      </p:sp>
    </p:spTree>
    <p:extLst>
      <p:ext uri="{BB962C8B-B14F-4D97-AF65-F5344CB8AC3E}">
        <p14:creationId xmlns:p14="http://schemas.microsoft.com/office/powerpoint/2010/main" val="1828851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xfrm>
            <a:off x="533400" y="4343400"/>
            <a:ext cx="5867400" cy="4114800"/>
          </a:xfrm>
          <a:noFill/>
          <a:ln/>
        </p:spPr>
        <p:txBody>
          <a:bodyPr/>
          <a:lstStyle/>
          <a:p>
            <a:pPr eaLnBrk="1" hangingPunct="1"/>
            <a:r>
              <a:rPr lang="en-US" sz="1100" b="1" dirty="0"/>
              <a:t>Key Message: </a:t>
            </a:r>
            <a:r>
              <a:rPr lang="en-US" sz="1100" dirty="0"/>
              <a:t>Discuss Intelligent Transportation Systems Strategies</a:t>
            </a:r>
          </a:p>
          <a:p>
            <a:pPr eaLnBrk="1" hangingPunct="1"/>
            <a:r>
              <a:rPr lang="en-US" sz="1100" b="1" dirty="0"/>
              <a:t>Est. Presentation Time: </a:t>
            </a:r>
            <a:r>
              <a:rPr lang="en-US" sz="1100" dirty="0"/>
              <a:t>Less than 1-2 minute(s)</a:t>
            </a:r>
          </a:p>
          <a:p>
            <a:pPr eaLnBrk="1" hangingPunct="1"/>
            <a:r>
              <a:rPr lang="en-US" sz="1100" b="1" dirty="0"/>
              <a:t>Explanation of Cues/Builds: </a:t>
            </a:r>
            <a:r>
              <a:rPr lang="en-US" sz="1100" dirty="0"/>
              <a:t>None</a:t>
            </a:r>
          </a:p>
          <a:p>
            <a:r>
              <a:rPr lang="en-US" sz="1100" b="1" dirty="0"/>
              <a:t>Suggested Comments: </a:t>
            </a:r>
            <a:r>
              <a:rPr lang="en-US" sz="1100" dirty="0"/>
              <a:t>By easing congestion and improving traffic flow, ITS technologies can reduce construction time and costs. ITS technologies also improve incident detection, response, and clearance in work zones; this is particularly important because traffic capacity often is reduced in work zones, and incidents in these areas cause even greater congestion and increase the potential for secondary crashes.</a:t>
            </a:r>
          </a:p>
          <a:p>
            <a:r>
              <a:rPr lang="en-US" sz="1100" dirty="0"/>
              <a:t>ITS in work zones is one of the tools in our work zone management toolbox, and the benefits information in the report, as well as the tips and lessons learned, can help other transportation practitioners use this tool effectively.  </a:t>
            </a:r>
            <a:endParaRPr lang="en-US" sz="1100" b="1" dirty="0"/>
          </a:p>
          <a:p>
            <a:pPr eaLnBrk="1" hangingPunct="1"/>
            <a:r>
              <a:rPr lang="en-US" sz="1100" b="1" dirty="0"/>
              <a:t>Suggested Questions: </a:t>
            </a:r>
            <a:r>
              <a:rPr lang="en-US" sz="1100" dirty="0"/>
              <a:t>None</a:t>
            </a:r>
          </a:p>
          <a:p>
            <a:r>
              <a:rPr lang="en-US" sz="1100" b="1" dirty="0"/>
              <a:t>Additional Information: </a:t>
            </a:r>
            <a:r>
              <a:rPr lang="en-US" sz="1100" dirty="0"/>
              <a:t>Forward-looking transportation agencies across the country are using ITS in their major work zones to make travel through and around the work zones safer and more efficient. ITS involves the use of electronics, computers, and communications equipment to collect information, process it, and take appropriate actions. ITS technology can be applied in work zones for: Traffic monitoring and management, providing traveler information, incident management, enhancing safety of both the road user and worker, increasing capacity, enforcement, tracking and evaluation of contract incentives/disincentives (performance-based contracting) and work zone planning.</a:t>
            </a:r>
            <a:endParaRPr lang="en-US" sz="1100" b="1" dirty="0"/>
          </a:p>
          <a:p>
            <a:pPr eaLnBrk="1" hangingPunct="1"/>
            <a:r>
              <a:rPr lang="en-US" sz="1100" b="1" dirty="0"/>
              <a:t>Possible Problems: </a:t>
            </a:r>
            <a:r>
              <a:rPr lang="en-US" sz="1100" dirty="0"/>
              <a:t>None</a:t>
            </a:r>
          </a:p>
          <a:p>
            <a:endParaRPr lang="en-US" dirty="0"/>
          </a:p>
        </p:txBody>
      </p:sp>
    </p:spTree>
    <p:extLst>
      <p:ext uri="{BB962C8B-B14F-4D97-AF65-F5344CB8AC3E}">
        <p14:creationId xmlns:p14="http://schemas.microsoft.com/office/powerpoint/2010/main" val="566635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pPr eaLnBrk="1" hangingPunct="1"/>
            <a:r>
              <a:rPr lang="en-US" b="1" dirty="0"/>
              <a:t>Key Message: </a:t>
            </a:r>
            <a:r>
              <a:rPr lang="en-US" dirty="0"/>
              <a:t>Discuss ITS Work Zone Strategies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eaLnBrk="1" hangingPunct="1"/>
            <a:r>
              <a:rPr lang="en-US" b="1" dirty="0"/>
              <a:t>Suggested Comments: </a:t>
            </a:r>
            <a:r>
              <a:rPr lang="en-US" dirty="0"/>
              <a:t>ITS technologies are increasingly being used to anticipate and mitigate congestion caused by highway work zones.  ITS can help secure the safety of workers and travelers in a work zone by facilitating traffic flow through and around the work zone. ITS in work zones include the temporary implementation of traffic management or incident management capabilities. These temporary systems can be stand-alone implementations, or they may supplement existing systems in the area during construction ITS applications for managing work zones include measures to control vehicle speeds and notify travelers of changes in lane configurations or travel times and delays through the work zones. ITS technologies also improve incident detection, response, and clearance in work zones; this is particularly important because traffic capacity often is reduced in work zones, and incidents in these areas cause even greater congestion and increase the potential for secondary crashes.</a:t>
            </a:r>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p:txBody>
      </p:sp>
    </p:spTree>
    <p:extLst>
      <p:ext uri="{BB962C8B-B14F-4D97-AF65-F5344CB8AC3E}">
        <p14:creationId xmlns:p14="http://schemas.microsoft.com/office/powerpoint/2010/main" val="1783152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pPr eaLnBrk="1" hangingPunct="1"/>
            <a:r>
              <a:rPr lang="en-US" b="1" dirty="0"/>
              <a:t>Key Message: </a:t>
            </a:r>
            <a:r>
              <a:rPr lang="en-US" dirty="0"/>
              <a:t>Discuss ITS Work Zone Strategies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 </a:t>
            </a:r>
            <a:r>
              <a:rPr lang="en-US" dirty="0"/>
              <a:t>In 2002, the North Carolina Department of Transportation (NCDOT) deployed its first smart work zone during roadwork on I-95 just north of</a:t>
            </a:r>
          </a:p>
          <a:p>
            <a:r>
              <a:rPr lang="en-US" dirty="0"/>
              <a:t>Fayetteville. Sensors collected traffic data and analyzed the data to estimate delay. When delay surpassed a pre-set threshold, the system automatically displayed alternate route information on electronic signs. Traffic condition information was also displayed on a Web site. Before the system was installed, whenever there were lane closures queues approaching the work zone were often several miles long and sometimes exceeded five miles. After the system began operating, the queues decreased to generally two miles or less. NCDOT noted that there were no fatalities associated with this work zone and fewer crashes as compared to previous I-95 road projects without ITS.</a:t>
            </a:r>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p:txBody>
      </p:sp>
    </p:spTree>
    <p:extLst>
      <p:ext uri="{BB962C8B-B14F-4D97-AF65-F5344CB8AC3E}">
        <p14:creationId xmlns:p14="http://schemas.microsoft.com/office/powerpoint/2010/main" val="1154120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28600"/>
            <a:ext cx="2228850"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8600"/>
            <a:ext cx="653415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ext Placeholder 2"/>
          <p:cNvSpPr>
            <a:spLocks noGrp="1"/>
          </p:cNvSpPr>
          <p:nvPr>
            <p:ph type="body" sz="half" idx="1"/>
          </p:nvPr>
        </p:nvSpPr>
        <p:spPr>
          <a:xfrm>
            <a:off x="3810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able Placeholder 2"/>
          <p:cNvSpPr>
            <a:spLocks noGrp="1"/>
          </p:cNvSpPr>
          <p:nvPr>
            <p:ph type="tbl" idx="1"/>
          </p:nvPr>
        </p:nvSpPr>
        <p:spPr>
          <a:xfrm>
            <a:off x="381000" y="1828800"/>
            <a:ext cx="8458200" cy="4343400"/>
          </a:xfrm>
        </p:spPr>
        <p:txBody>
          <a:bodyPr/>
          <a:lstStyle/>
          <a:p>
            <a:pPr lvl="0"/>
            <a:endParaRPr lang="en-US"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096963"/>
          </a:xfrm>
        </p:spPr>
        <p:txBody>
          <a:bodyPr/>
          <a:lstStyle/>
          <a:p>
            <a:r>
              <a:rPr lang="en-US"/>
              <a:t>Click to edit Master title style</a:t>
            </a:r>
          </a:p>
        </p:txBody>
      </p:sp>
      <p:sp>
        <p:nvSpPr>
          <p:cNvPr id="3" name="SmartArt Placeholder 2"/>
          <p:cNvSpPr>
            <a:spLocks noGrp="1"/>
          </p:cNvSpPr>
          <p:nvPr>
            <p:ph type="dgm" idx="1"/>
          </p:nvPr>
        </p:nvSpPr>
        <p:spPr>
          <a:xfrm>
            <a:off x="609600" y="1828800"/>
            <a:ext cx="8229600" cy="4343400"/>
          </a:xfrm>
        </p:spPr>
        <p:txBody>
          <a:bodyPr/>
          <a:lstStyle/>
          <a:p>
            <a:pPr lvl="0"/>
            <a:endParaRPr lang="en-US" noProof="0" dirty="0"/>
          </a:p>
        </p:txBody>
      </p:sp>
    </p:spTree>
    <p:extLst>
      <p:ext uri="{BB962C8B-B14F-4D97-AF65-F5344CB8AC3E}">
        <p14:creationId xmlns:p14="http://schemas.microsoft.com/office/powerpoint/2010/main" val="4180092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610600" cy="1325563"/>
          </a:xfrm>
        </p:spPr>
        <p:txBody>
          <a:bodyPr/>
          <a:lstStyle>
            <a:lvl1pPr algn="l">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0"/>
            <a:ext cx="8763000" cy="1325563"/>
          </a:xfrm>
          <a:prstGeom prst="rect">
            <a:avLst/>
          </a:prstGeom>
          <a:ln>
            <a:headEnd/>
            <a:tailEnd/>
          </a:ln>
        </p:spPr>
        <p:style>
          <a:lnRef idx="2">
            <a:schemeClr val="accent3"/>
          </a:lnRef>
          <a:fillRef idx="1">
            <a:schemeClr val="lt1"/>
          </a:fillRef>
          <a:effectRef idx="0">
            <a:schemeClr val="accent3"/>
          </a:effectRef>
          <a:fontRef idx="none"/>
        </p:style>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3075" name="Rectangle 3"/>
          <p:cNvSpPr>
            <a:spLocks noGrp="1" noChangeArrowheads="1"/>
          </p:cNvSpPr>
          <p:nvPr>
            <p:ph type="body" idx="1"/>
          </p:nvPr>
        </p:nvSpPr>
        <p:spPr bwMode="auto">
          <a:xfrm>
            <a:off x="381000" y="1616229"/>
            <a:ext cx="8458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076" name="Picture 44" descr="Border 483"/>
          <p:cNvPicPr>
            <a:picLocks noChangeAspect="1" noChangeArrowheads="1"/>
          </p:cNvPicPr>
          <p:nvPr userDrawn="1"/>
        </p:nvPicPr>
        <p:blipFill>
          <a:blip r:embed="rId16"/>
          <a:srcRect/>
          <a:stretch>
            <a:fillRect/>
          </a:stretch>
        </p:blipFill>
        <p:spPr bwMode="auto">
          <a:xfrm>
            <a:off x="0" y="1447800"/>
            <a:ext cx="9144000" cy="309563"/>
          </a:xfrm>
          <a:prstGeom prst="rect">
            <a:avLst/>
          </a:prstGeom>
          <a:noFill/>
          <a:ln w="9525">
            <a:noFill/>
            <a:miter lim="800000"/>
            <a:headEnd/>
            <a:tailEnd/>
          </a:ln>
        </p:spPr>
      </p:pic>
      <p:pic>
        <p:nvPicPr>
          <p:cNvPr id="2" name="Picture 1"/>
          <p:cNvPicPr>
            <a:picLocks noChangeAspect="1"/>
          </p:cNvPicPr>
          <p:nvPr userDrawn="1"/>
        </p:nvPicPr>
        <p:blipFill>
          <a:blip r:embed="rId17"/>
          <a:stretch>
            <a:fillRect/>
          </a:stretch>
        </p:blipFill>
        <p:spPr>
          <a:xfrm>
            <a:off x="7315200" y="6149667"/>
            <a:ext cx="1524000" cy="385542"/>
          </a:xfrm>
          <a:prstGeom prst="rect">
            <a:avLst/>
          </a:prstGeom>
        </p:spPr>
      </p:pic>
      <p:sp>
        <p:nvSpPr>
          <p:cNvPr id="7" name="TextBox 6">
            <a:extLst>
              <a:ext uri="{FF2B5EF4-FFF2-40B4-BE49-F238E27FC236}">
                <a16:creationId xmlns:a16="http://schemas.microsoft.com/office/drawing/2014/main" id="{DEC548EA-0B80-460D-B1EA-FDB98549A393}"/>
              </a:ext>
            </a:extLst>
          </p:cNvPr>
          <p:cNvSpPr txBox="1"/>
          <p:nvPr userDrawn="1"/>
        </p:nvSpPr>
        <p:spPr>
          <a:xfrm>
            <a:off x="6087468" y="6222094"/>
            <a:ext cx="1079500" cy="338554"/>
          </a:xfrm>
          <a:prstGeom prst="rect">
            <a:avLst/>
          </a:prstGeom>
          <a:noFill/>
        </p:spPr>
        <p:txBody>
          <a:bodyPr wrap="square" rtlCol="0">
            <a:spAutoFit/>
          </a:bodyPr>
          <a:lstStyle/>
          <a:p>
            <a:pPr algn="r"/>
            <a:r>
              <a:rPr lang="en-US" sz="1600" dirty="0">
                <a:latin typeface="Arial" panose="020B0604020202020204" pitchFamily="34" charset="0"/>
                <a:cs typeface="Arial" panose="020B0604020202020204" pitchFamily="34" charset="0"/>
              </a:rPr>
              <a:t>4-</a:t>
            </a:r>
            <a:fld id="{1A673F19-6629-45D1-8D19-81BA6E1546A3}" type="slidenum">
              <a:rPr lang="en-US" sz="1600" smtClean="0">
                <a:latin typeface="Arial" panose="020B0604020202020204" pitchFamily="34" charset="0"/>
                <a:cs typeface="Arial" panose="020B0604020202020204" pitchFamily="34" charset="0"/>
              </a:rPr>
              <a:pPr algn="r"/>
              <a:t>‹#›</a:t>
            </a:fld>
            <a:endParaRPr lang="en-US" sz="1600" dirty="0">
              <a:latin typeface="Arial" panose="020B0604020202020204" pitchFamily="34" charset="0"/>
              <a:cs typeface="Arial" panose="020B0604020202020204" pitchFamily="34" charset="0"/>
            </a:endParaRPr>
          </a:p>
        </p:txBody>
      </p:sp>
      <p:pic>
        <p:nvPicPr>
          <p:cNvPr id="3" name="Picture 2" descr="ATSSA logo showing a cone within the A and safer roads save lives">
            <a:extLst>
              <a:ext uri="{FF2B5EF4-FFF2-40B4-BE49-F238E27FC236}">
                <a16:creationId xmlns:a16="http://schemas.microsoft.com/office/drawing/2014/main" id="{9128B9FF-AB7A-08D9-0061-20FD3836EA15}"/>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381000" y="6149667"/>
            <a:ext cx="1179838" cy="357466"/>
          </a:xfrm>
          <a:prstGeom prst="rect">
            <a:avLst/>
          </a:prstGeom>
        </p:spPr>
      </p:pic>
    </p:spTree>
  </p:cSld>
  <p:clrMap bg1="lt1" tx1="dk1" bg2="lt2" tx2="dk2" accent1="accent1" accent2="accent2" accent3="accent3" accent4="accent4" accent5="accent5" accent6="accent6" hlink="hlink" folHlink="folHlink"/>
  <p:sldLayoutIdLst>
    <p:sldLayoutId id="2147483789" r:id="rId1"/>
    <p:sldLayoutId id="2147483801"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2" r:id="rId14"/>
  </p:sldLayoutIdLst>
  <p:txStyles>
    <p:title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p:titleStyle>
    <p:bodyStyle>
      <a:lvl1pPr marL="2317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ea typeface="+mn-ea"/>
          <a:cs typeface="Arial" panose="020B0604020202020204" pitchFamily="34" charset="0"/>
        </a:defRPr>
      </a:lvl1pPr>
      <a:lvl2pPr marL="6826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61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3pPr>
      <a:lvl4pPr marL="15970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4pPr>
      <a:lvl5pPr marL="20605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5pPr>
      <a:lvl6pPr marL="25146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6pPr>
      <a:lvl7pPr marL="29718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7pPr>
      <a:lvl8pPr marL="34290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8pPr>
      <a:lvl9pPr marL="38862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6.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49.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0" y="0"/>
            <a:ext cx="9144000" cy="1295400"/>
          </a:xfrm>
          <a:prstGeom prst="rect">
            <a:avLst/>
          </a:prstGeom>
          <a:solidFill>
            <a:srgbClr val="008080"/>
          </a:solidFill>
          <a:ln w="9525">
            <a:noFill/>
            <a:miter lim="800000"/>
            <a:headEnd/>
            <a:tailEnd/>
          </a:ln>
        </p:spPr>
        <p:txBody>
          <a:bodyPr anchor="ctr"/>
          <a:lstStyle/>
          <a:p>
            <a:pPr algn="ctr">
              <a:defRPr/>
            </a:pPr>
            <a:r>
              <a:rPr lang="en-US" sz="3200" b="1" dirty="0">
                <a:solidFill>
                  <a:schemeClr val="bg1"/>
                </a:solidFill>
                <a:latin typeface="Arial" panose="020B0604020202020204" pitchFamily="34" charset="0"/>
                <a:ea typeface="+mj-ea"/>
                <a:cs typeface="+mj-cs"/>
              </a:rPr>
              <a:t>Work Zone Strategies</a:t>
            </a:r>
            <a:endParaRPr lang="en-US" sz="4000" b="1" dirty="0">
              <a:solidFill>
                <a:schemeClr val="bg1"/>
              </a:solidFill>
              <a:latin typeface="Arial" panose="020B0604020202020204" pitchFamily="34" charset="0"/>
              <a:ea typeface="+mj-ea"/>
              <a:cs typeface="+mj-cs"/>
            </a:endParaRPr>
          </a:p>
        </p:txBody>
      </p:sp>
      <p:sp>
        <p:nvSpPr>
          <p:cNvPr id="9" name="Rectangle 3"/>
          <p:cNvSpPr txBox="1">
            <a:spLocks noChangeArrowheads="1"/>
          </p:cNvSpPr>
          <p:nvPr/>
        </p:nvSpPr>
        <p:spPr bwMode="auto">
          <a:xfrm>
            <a:off x="5257800" y="1543730"/>
            <a:ext cx="3663845" cy="3618140"/>
          </a:xfrm>
          <a:prstGeom prst="rect">
            <a:avLst/>
          </a:prstGeom>
          <a:noFill/>
          <a:ln w="9525">
            <a:noFill/>
            <a:miter lim="800000"/>
            <a:headEnd/>
            <a:tailEnd/>
          </a:ln>
          <a:effectLst>
            <a:outerShdw dist="28398" dir="3806097" algn="ctr" rotWithShape="0">
              <a:schemeClr val="tx1"/>
            </a:outerShdw>
          </a:effectLst>
        </p:spPr>
        <p:txBody>
          <a:bodyPr vert="horz" wrap="square" lIns="91440" tIns="45720" rIns="91440" bIns="45720" numCol="1" anchor="ctr" anchorCtr="0" compatLnSpc="1">
            <a:prstTxWarp prst="textNoShape">
              <a:avLst/>
            </a:prstTxWarp>
            <a:noAutofit/>
          </a:bodyPr>
          <a:lstStyle/>
          <a:p>
            <a:pPr lvl="0" algn="ctr">
              <a:defRPr/>
            </a:pPr>
            <a:endParaRPr kumimoji="0" lang="en-US" sz="2800" b="0" u="none" strike="noStrike" kern="1200" cap="none" spc="0" normalizeH="0" baseline="0" noProof="0" dirty="0">
              <a:ln>
                <a:noFill/>
              </a:ln>
              <a:solidFill>
                <a:srgbClr val="008080"/>
              </a:solidFill>
              <a:effectLst/>
              <a:uLnTx/>
              <a:uFillTx/>
              <a:latin typeface="Arial" panose="020B0604020202020204" pitchFamily="34" charset="0"/>
              <a:ea typeface="+mj-ea"/>
              <a:cs typeface="+mj-cs"/>
            </a:endParaRPr>
          </a:p>
        </p:txBody>
      </p:sp>
      <p:sp>
        <p:nvSpPr>
          <p:cNvPr id="5" name="Rectangle 2" descr="4. Transportation Operation (TO) Strategies">
            <a:extLst>
              <a:ext uri="{FF2B5EF4-FFF2-40B4-BE49-F238E27FC236}">
                <a16:creationId xmlns:a16="http://schemas.microsoft.com/office/drawing/2014/main" id="{1D5A2D45-23FE-4D74-A55C-555FCA4F4D85}"/>
              </a:ext>
            </a:extLst>
          </p:cNvPr>
          <p:cNvSpPr>
            <a:spLocks noGrp="1" noChangeArrowheads="1"/>
          </p:cNvSpPr>
          <p:nvPr>
            <p:ph type="title"/>
          </p:nvPr>
        </p:nvSpPr>
        <p:spPr>
          <a:xfrm>
            <a:off x="5257800" y="2019300"/>
            <a:ext cx="3886199" cy="2819400"/>
          </a:xfrm>
        </p:spPr>
        <p:txBody>
          <a:bodyPr/>
          <a:lstStyle/>
          <a:p>
            <a:pPr algn="ctr" eaLnBrk="1" hangingPunct="1">
              <a:defRPr/>
            </a:pPr>
            <a:r>
              <a:rPr lang="en-US" dirty="0"/>
              <a:t>4. Transportation Operation (TO) Strategies</a:t>
            </a:r>
            <a:br>
              <a:rPr lang="en-US" sz="3600" dirty="0"/>
            </a:br>
            <a:endParaRPr lang="en-US" sz="3600" dirty="0"/>
          </a:p>
        </p:txBody>
      </p:sp>
      <p:pic>
        <p:nvPicPr>
          <p:cNvPr id="7" name="Picture 6" descr="Road Work Ahead sign near drums with vehicles stopped in traffic">
            <a:extLst>
              <a:ext uri="{FF2B5EF4-FFF2-40B4-BE49-F238E27FC236}">
                <a16:creationId xmlns:a16="http://schemas.microsoft.com/office/drawing/2014/main" id="{B1DBC8FA-7345-4375-850D-B48EFE9189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846" y="1848530"/>
            <a:ext cx="4824187" cy="3618140"/>
          </a:xfrm>
          <a:prstGeom prst="rect">
            <a:avLst/>
          </a:prstGeom>
        </p:spPr>
      </p:pic>
      <p:sp>
        <p:nvSpPr>
          <p:cNvPr id="2" name="TextBox 1" descr="https://patch.com/pennsylvania/northwhitehall/coplay-creek-road-closed-for-repairs_345b7cce">
            <a:extLst>
              <a:ext uri="{FF2B5EF4-FFF2-40B4-BE49-F238E27FC236}">
                <a16:creationId xmlns:a16="http://schemas.microsoft.com/office/drawing/2014/main" id="{5AEE7DA7-5DD6-9A73-53D3-B7F4297529DF}"/>
              </a:ext>
            </a:extLst>
          </p:cNvPr>
          <p:cNvSpPr txBox="1"/>
          <p:nvPr/>
        </p:nvSpPr>
        <p:spPr>
          <a:xfrm>
            <a:off x="459846" y="5494379"/>
            <a:ext cx="5257800" cy="200055"/>
          </a:xfrm>
          <a:prstGeom prst="rect">
            <a:avLst/>
          </a:prstGeom>
          <a:noFill/>
        </p:spPr>
        <p:txBody>
          <a:bodyPr wrap="squar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700" dirty="0"/>
              <a:t>https://</a:t>
            </a:r>
            <a:r>
              <a:rPr lang="en-US" sz="700" dirty="0" err="1"/>
              <a:t>patch.com</a:t>
            </a:r>
            <a:r>
              <a:rPr lang="en-US" sz="700" dirty="0"/>
              <a:t>/</a:t>
            </a:r>
            <a:r>
              <a:rPr lang="en-US" sz="700" dirty="0" err="1"/>
              <a:t>pennsylvania</a:t>
            </a:r>
            <a:r>
              <a:rPr lang="en-US" sz="700" dirty="0"/>
              <a:t>/</a:t>
            </a:r>
            <a:r>
              <a:rPr lang="en-US" sz="700" dirty="0" err="1"/>
              <a:t>northwhitehall</a:t>
            </a:r>
            <a:r>
              <a:rPr lang="en-US" sz="700" dirty="0"/>
              <a:t>/coplay-creek-road-closed-for-repairs_345b7cce</a:t>
            </a:r>
          </a:p>
        </p:txBody>
      </p:sp>
    </p:spTree>
    <p:extLst>
      <p:ext uri="{BB962C8B-B14F-4D97-AF65-F5344CB8AC3E}">
        <p14:creationId xmlns:p14="http://schemas.microsoft.com/office/powerpoint/2010/main" val="390945937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Trailer tower with message board showing use other routes"/>
          <p:cNvPicPr>
            <a:picLocks noChangeAspect="1" noChangeArrowheads="1"/>
          </p:cNvPicPr>
          <p:nvPr/>
        </p:nvPicPr>
        <p:blipFill>
          <a:blip r:embed="rId3" cstate="print"/>
          <a:srcRect/>
          <a:stretch>
            <a:fillRect/>
          </a:stretch>
        </p:blipFill>
        <p:spPr bwMode="auto">
          <a:xfrm>
            <a:off x="1676400" y="508000"/>
            <a:ext cx="4381500" cy="58420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BCDE593F-E313-EC4E-1546-49A1243DC858}"/>
              </a:ext>
            </a:extLst>
          </p:cNvPr>
          <p:cNvSpPr/>
          <p:nvPr/>
        </p:nvSpPr>
        <p:spPr>
          <a:xfrm>
            <a:off x="5181600" y="64770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1693817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br>
              <a:rPr lang="en-US" dirty="0"/>
            </a:br>
            <a:r>
              <a:rPr lang="en-US" dirty="0"/>
              <a:t>Traveler Information</a:t>
            </a:r>
            <a:br>
              <a:rPr lang="en-US" dirty="0"/>
            </a:br>
            <a:endParaRPr lang="en-US" dirty="0"/>
          </a:p>
        </p:txBody>
      </p:sp>
      <p:sp>
        <p:nvSpPr>
          <p:cNvPr id="12291" name="Content Placeholder 2"/>
          <p:cNvSpPr>
            <a:spLocks noGrp="1"/>
          </p:cNvSpPr>
          <p:nvPr>
            <p:ph idx="1"/>
          </p:nvPr>
        </p:nvSpPr>
        <p:spPr>
          <a:xfrm>
            <a:off x="341244" y="1405076"/>
            <a:ext cx="4980676" cy="4648200"/>
          </a:xfrm>
        </p:spPr>
        <p:txBody>
          <a:bodyPr/>
          <a:lstStyle/>
          <a:p>
            <a:r>
              <a:rPr lang="en-US" dirty="0"/>
              <a:t>Info automatically displayed on CMS and website</a:t>
            </a:r>
          </a:p>
          <a:p>
            <a:pPr lvl="1"/>
            <a:r>
              <a:rPr lang="en-US" dirty="0"/>
              <a:t>Map</a:t>
            </a:r>
          </a:p>
          <a:p>
            <a:pPr lvl="1"/>
            <a:r>
              <a:rPr lang="en-US" dirty="0"/>
              <a:t>CMS messages</a:t>
            </a:r>
          </a:p>
          <a:p>
            <a:r>
              <a:rPr lang="en-US" dirty="0"/>
              <a:t>Info can also be distributed via Highway Advisory Radio (HAR)</a:t>
            </a:r>
          </a:p>
          <a:p>
            <a:r>
              <a:rPr lang="en-US" dirty="0"/>
              <a:t>Cameras to gather additional condition info</a:t>
            </a:r>
          </a:p>
          <a:p>
            <a:endParaRPr lang="en-US" dirty="0"/>
          </a:p>
          <a:p>
            <a:endParaRPr lang="en-US" dirty="0"/>
          </a:p>
        </p:txBody>
      </p:sp>
      <p:pic>
        <p:nvPicPr>
          <p:cNvPr id="4" name="Picture 3" descr="Expect Delays written on message board">
            <a:extLst>
              <a:ext uri="{FF2B5EF4-FFF2-40B4-BE49-F238E27FC236}">
                <a16:creationId xmlns:a16="http://schemas.microsoft.com/office/drawing/2014/main" id="{ED50E235-4E70-449C-B84D-FFF67385EE94}"/>
              </a:ext>
            </a:extLst>
          </p:cNvPr>
          <p:cNvPicPr>
            <a:picLocks noChangeAspect="1"/>
          </p:cNvPicPr>
          <p:nvPr/>
        </p:nvPicPr>
        <p:blipFill>
          <a:blip r:embed="rId3"/>
          <a:stretch>
            <a:fillRect/>
          </a:stretch>
        </p:blipFill>
        <p:spPr>
          <a:xfrm>
            <a:off x="5298729" y="2133625"/>
            <a:ext cx="3454332" cy="2590749"/>
          </a:xfrm>
          <a:prstGeom prst="rect">
            <a:avLst/>
          </a:prstGeom>
        </p:spPr>
      </p:pic>
      <p:sp>
        <p:nvSpPr>
          <p:cNvPr id="3" name="Google Shape;74;p1">
            <a:extLst>
              <a:ext uri="{FF2B5EF4-FFF2-40B4-BE49-F238E27FC236}">
                <a16:creationId xmlns:a16="http://schemas.microsoft.com/office/drawing/2014/main" id="{8BAFFA33-F809-3E25-AD97-6461DABFCA5E}"/>
              </a:ext>
            </a:extLst>
          </p:cNvPr>
          <p:cNvSpPr/>
          <p:nvPr/>
        </p:nvSpPr>
        <p:spPr>
          <a:xfrm>
            <a:off x="7737764" y="4601283"/>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122406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a:xfrm>
            <a:off x="533400" y="304800"/>
            <a:ext cx="8610600" cy="1325563"/>
          </a:xfrm>
        </p:spPr>
        <p:txBody>
          <a:bodyPr/>
          <a:lstStyle/>
          <a:p>
            <a:pPr eaLnBrk="1" hangingPunct="1">
              <a:defRPr/>
            </a:pPr>
            <a:r>
              <a:rPr lang="en-US" dirty="0"/>
              <a:t>Variable Speed Limit</a:t>
            </a:r>
            <a:br>
              <a:rPr lang="en-US" dirty="0"/>
            </a:br>
            <a:r>
              <a:rPr lang="en-US" dirty="0"/>
              <a:t>(VSL) Systems</a:t>
            </a:r>
          </a:p>
        </p:txBody>
      </p:sp>
      <p:sp>
        <p:nvSpPr>
          <p:cNvPr id="19460" name="Rectangle 3"/>
          <p:cNvSpPr>
            <a:spLocks noGrp="1" noChangeArrowheads="1"/>
          </p:cNvSpPr>
          <p:nvPr>
            <p:ph type="body" idx="1"/>
          </p:nvPr>
        </p:nvSpPr>
        <p:spPr>
          <a:xfrm>
            <a:off x="304800" y="1905000"/>
            <a:ext cx="4495800" cy="4876800"/>
          </a:xfrm>
        </p:spPr>
        <p:txBody>
          <a:bodyPr/>
          <a:lstStyle/>
          <a:p>
            <a:pPr eaLnBrk="1" hangingPunct="1">
              <a:defRPr/>
            </a:pPr>
            <a:r>
              <a:rPr lang="en-US" kern="1200" dirty="0"/>
              <a:t>Establish and display a condition-responsive speed limit on signs based on pre-programmed criteria</a:t>
            </a:r>
            <a:endParaRPr lang="en-US" dirty="0"/>
          </a:p>
          <a:p>
            <a:pPr eaLnBrk="1" hangingPunct="1">
              <a:defRPr/>
            </a:pPr>
            <a:endParaRPr lang="en-US" dirty="0"/>
          </a:p>
        </p:txBody>
      </p:sp>
      <p:pic>
        <p:nvPicPr>
          <p:cNvPr id="13316" name="Picture 4" descr="variable speed limit sign - 55 in the electronic display"/>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691319" y="1143000"/>
            <a:ext cx="3902075" cy="48006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C5077A73-B968-B2BA-04C2-708FC2DF96D7}"/>
              </a:ext>
            </a:extLst>
          </p:cNvPr>
          <p:cNvSpPr/>
          <p:nvPr/>
        </p:nvSpPr>
        <p:spPr>
          <a:xfrm>
            <a:off x="7734300" y="51816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944934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a:xfrm>
            <a:off x="508000" y="411161"/>
            <a:ext cx="8610600" cy="1325563"/>
          </a:xfrm>
        </p:spPr>
        <p:txBody>
          <a:bodyPr/>
          <a:lstStyle/>
          <a:p>
            <a:pPr eaLnBrk="1" hangingPunct="1">
              <a:defRPr/>
            </a:pPr>
            <a:r>
              <a:rPr lang="en-US" dirty="0"/>
              <a:t>Variable Speed Limit</a:t>
            </a:r>
            <a:br>
              <a:rPr lang="en-US" dirty="0"/>
            </a:br>
            <a:r>
              <a:rPr lang="en-US" dirty="0"/>
              <a:t>(VSL) Systems</a:t>
            </a:r>
          </a:p>
        </p:txBody>
      </p:sp>
      <p:sp>
        <p:nvSpPr>
          <p:cNvPr id="14339" name="Rectangle 3"/>
          <p:cNvSpPr>
            <a:spLocks noGrp="1" noChangeArrowheads="1"/>
          </p:cNvSpPr>
          <p:nvPr>
            <p:ph type="body" idx="1"/>
          </p:nvPr>
        </p:nvSpPr>
        <p:spPr>
          <a:xfrm>
            <a:off x="304800" y="1905000"/>
            <a:ext cx="4800600" cy="2743200"/>
          </a:xfrm>
        </p:spPr>
        <p:txBody>
          <a:bodyPr/>
          <a:lstStyle/>
          <a:p>
            <a:pPr eaLnBrk="1" hangingPunct="1"/>
            <a:r>
              <a:rPr lang="en-US" dirty="0"/>
              <a:t>Already being used in several States and internationally</a:t>
            </a:r>
          </a:p>
          <a:p>
            <a:pPr eaLnBrk="1" hangingPunct="1"/>
            <a:r>
              <a:rPr lang="en-US" dirty="0"/>
              <a:t>Potentially reduce driver error and speeds</a:t>
            </a:r>
          </a:p>
        </p:txBody>
      </p:sp>
      <p:pic>
        <p:nvPicPr>
          <p:cNvPr id="14340" name="Picture 4" descr="Example of a Variable Speed Limit System with 70 as posted speed in electronic display and min 55 below it"/>
          <p:cNvPicPr>
            <a:picLocks noChangeAspect="1" noChangeArrowheads="1"/>
          </p:cNvPicPr>
          <p:nvPr/>
        </p:nvPicPr>
        <p:blipFill>
          <a:blip r:embed="rId3" cstate="print"/>
          <a:srcRect/>
          <a:stretch>
            <a:fillRect/>
          </a:stretch>
        </p:blipFill>
        <p:spPr bwMode="auto">
          <a:xfrm>
            <a:off x="5638800" y="1073943"/>
            <a:ext cx="2590800" cy="4710113"/>
          </a:xfrm>
          <a:prstGeom prst="rect">
            <a:avLst/>
          </a:prstGeom>
          <a:noFill/>
          <a:ln w="9525">
            <a:solidFill>
              <a:schemeClr val="tx1"/>
            </a:solidFill>
            <a:miter lim="800000"/>
            <a:headEnd/>
            <a:tailEnd/>
          </a:ln>
        </p:spPr>
      </p:pic>
      <p:sp>
        <p:nvSpPr>
          <p:cNvPr id="3" name="Google Shape;74;p1">
            <a:extLst>
              <a:ext uri="{FF2B5EF4-FFF2-40B4-BE49-F238E27FC236}">
                <a16:creationId xmlns:a16="http://schemas.microsoft.com/office/drawing/2014/main" id="{EE23D086-14DE-8AA6-44AB-3C07061E2A1A}"/>
              </a:ext>
            </a:extLst>
          </p:cNvPr>
          <p:cNvSpPr/>
          <p:nvPr/>
        </p:nvSpPr>
        <p:spPr>
          <a:xfrm>
            <a:off x="7086600" y="5784056"/>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334254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VSL Evaluation</a:t>
            </a:r>
          </a:p>
        </p:txBody>
      </p:sp>
      <p:sp>
        <p:nvSpPr>
          <p:cNvPr id="15363" name="Content Placeholder 2"/>
          <p:cNvSpPr>
            <a:spLocks noGrp="1"/>
          </p:cNvSpPr>
          <p:nvPr>
            <p:ph idx="1"/>
          </p:nvPr>
        </p:nvSpPr>
        <p:spPr>
          <a:xfrm>
            <a:off x="319088" y="1524000"/>
            <a:ext cx="5638800" cy="4343400"/>
          </a:xfrm>
        </p:spPr>
        <p:txBody>
          <a:bodyPr/>
          <a:lstStyle/>
          <a:p>
            <a:r>
              <a:rPr lang="en-US" dirty="0">
                <a:cs typeface="Times New Roman" pitchFamily="18" charset="0"/>
              </a:rPr>
              <a:t>Evaluate the effectiveness based on: </a:t>
            </a:r>
          </a:p>
          <a:p>
            <a:pPr lvl="1"/>
            <a:r>
              <a:rPr lang="en-US" dirty="0">
                <a:cs typeface="Times New Roman" pitchFamily="18" charset="0"/>
              </a:rPr>
              <a:t>Speed limit compliance</a:t>
            </a:r>
          </a:p>
          <a:p>
            <a:pPr lvl="1"/>
            <a:r>
              <a:rPr lang="en-US" dirty="0">
                <a:cs typeface="Times New Roman" pitchFamily="18" charset="0"/>
              </a:rPr>
              <a:t>Credibility of speed limits</a:t>
            </a:r>
          </a:p>
          <a:p>
            <a:pPr lvl="1"/>
            <a:r>
              <a:rPr lang="en-US" dirty="0">
                <a:cs typeface="Times New Roman" pitchFamily="18" charset="0"/>
              </a:rPr>
              <a:t>Improved safety</a:t>
            </a:r>
          </a:p>
          <a:p>
            <a:pPr lvl="1"/>
            <a:r>
              <a:rPr lang="en-US" dirty="0">
                <a:cs typeface="Times New Roman" pitchFamily="18" charset="0"/>
              </a:rPr>
              <a:t>Improved traffic flow</a:t>
            </a:r>
            <a:endParaRPr lang="en-US" dirty="0"/>
          </a:p>
          <a:p>
            <a:endParaRPr lang="en-US" dirty="0"/>
          </a:p>
        </p:txBody>
      </p:sp>
      <p:pic>
        <p:nvPicPr>
          <p:cNvPr id="15364" name="Picture 7" descr="work zone speed limit 50 on trailer device to vary posted speed electronically">
            <a:extLst>
              <a:ext uri="{C183D7F6-B498-43B3-948B-1728B52AA6E4}">
                <adec:decorative xmlns:adec="http://schemas.microsoft.com/office/drawing/2017/decorative" val="0"/>
              </a:ext>
            </a:extLst>
          </p:cNvPr>
          <p:cNvPicPr>
            <a:picLocks noChangeAspect="1" noChangeArrowheads="1"/>
          </p:cNvPicPr>
          <p:nvPr/>
        </p:nvPicPr>
        <p:blipFill>
          <a:blip r:embed="rId3" cstate="print"/>
          <a:srcRect b="3857"/>
          <a:stretch>
            <a:fillRect/>
          </a:stretch>
        </p:blipFill>
        <p:spPr bwMode="auto">
          <a:xfrm>
            <a:off x="5562600" y="1325563"/>
            <a:ext cx="2847975" cy="4267200"/>
          </a:xfrm>
          <a:prstGeom prst="rect">
            <a:avLst/>
          </a:prstGeom>
          <a:noFill/>
          <a:ln w="12700">
            <a:noFill/>
            <a:miter lim="800000"/>
            <a:headEnd/>
            <a:tailEnd/>
          </a:ln>
        </p:spPr>
      </p:pic>
      <p:sp>
        <p:nvSpPr>
          <p:cNvPr id="3" name="Google Shape;74;p1">
            <a:extLst>
              <a:ext uri="{FF2B5EF4-FFF2-40B4-BE49-F238E27FC236}">
                <a16:creationId xmlns:a16="http://schemas.microsoft.com/office/drawing/2014/main" id="{1282D176-392E-50D0-F217-FC73E30D3A26}"/>
              </a:ext>
            </a:extLst>
          </p:cNvPr>
          <p:cNvSpPr/>
          <p:nvPr/>
        </p:nvSpPr>
        <p:spPr>
          <a:xfrm>
            <a:off x="7453312" y="5592763"/>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21418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325563"/>
          </a:xfrm>
        </p:spPr>
        <p:txBody>
          <a:bodyPr/>
          <a:lstStyle/>
          <a:p>
            <a:pPr>
              <a:defRPr/>
            </a:pPr>
            <a:r>
              <a:rPr lang="en-US" dirty="0"/>
              <a:t>Speed Management Strategies</a:t>
            </a:r>
          </a:p>
        </p:txBody>
      </p:sp>
      <p:sp>
        <p:nvSpPr>
          <p:cNvPr id="3" name="Content Placeholder 2"/>
          <p:cNvSpPr>
            <a:spLocks noGrp="1"/>
          </p:cNvSpPr>
          <p:nvPr>
            <p:ph idx="1"/>
          </p:nvPr>
        </p:nvSpPr>
        <p:spPr>
          <a:xfrm>
            <a:off x="609600" y="1524000"/>
            <a:ext cx="8305800" cy="4343400"/>
          </a:xfrm>
        </p:spPr>
        <p:txBody>
          <a:bodyPr/>
          <a:lstStyle/>
          <a:p>
            <a:pPr>
              <a:defRPr/>
            </a:pPr>
            <a:r>
              <a:rPr lang="en-US" dirty="0"/>
              <a:t>Speed is a determining factor for selection of strategies</a:t>
            </a:r>
          </a:p>
          <a:p>
            <a:pPr>
              <a:defRPr/>
            </a:pPr>
            <a:r>
              <a:rPr lang="en-US" kern="1200" dirty="0"/>
              <a:t>Crash severity increases with speed - substantially so for speeds exceeding 60 mph</a:t>
            </a:r>
            <a:endParaRPr lang="en-US" dirty="0"/>
          </a:p>
        </p:txBody>
      </p:sp>
      <p:sp>
        <p:nvSpPr>
          <p:cNvPr id="4" name="TextBox 3"/>
          <p:cNvSpPr txBox="1">
            <a:spLocks noChangeArrowheads="1"/>
          </p:cNvSpPr>
          <p:nvPr/>
        </p:nvSpPr>
        <p:spPr bwMode="auto">
          <a:xfrm>
            <a:off x="609600" y="4114800"/>
            <a:ext cx="7848600" cy="954088"/>
          </a:xfrm>
          <a:prstGeom prst="rect">
            <a:avLst/>
          </a:prstGeom>
          <a:solidFill>
            <a:srgbClr val="FFFF99"/>
          </a:solidFill>
          <a:ln w="57150">
            <a:solidFill>
              <a:srgbClr val="990000"/>
            </a:solidFill>
            <a:miter lim="800000"/>
            <a:headEnd/>
            <a:tailEnd/>
          </a:ln>
        </p:spPr>
        <p:txBody>
          <a:bodyPr>
            <a:spAutoFit/>
          </a:bodyPr>
          <a:lstStyle/>
          <a:p>
            <a:pPr algn="ctr"/>
            <a:r>
              <a:rPr lang="en-US" sz="2800" b="1" dirty="0">
                <a:latin typeface="Arial" panose="020B0604020202020204" pitchFamily="34" charset="0"/>
              </a:rPr>
              <a:t>Which speed should we use as</a:t>
            </a:r>
          </a:p>
          <a:p>
            <a:pPr algn="ctr"/>
            <a:r>
              <a:rPr lang="en-US" sz="2800" b="1" dirty="0">
                <a:latin typeface="Arial" panose="020B0604020202020204" pitchFamily="34" charset="0"/>
              </a:rPr>
              <a:t>our work zone design speed?</a:t>
            </a:r>
          </a:p>
        </p:txBody>
      </p:sp>
    </p:spTree>
    <p:extLst>
      <p:ext uri="{BB962C8B-B14F-4D97-AF65-F5344CB8AC3E}">
        <p14:creationId xmlns:p14="http://schemas.microsoft.com/office/powerpoint/2010/main" val="1168477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839200" cy="1325562"/>
          </a:xfrm>
        </p:spPr>
        <p:txBody>
          <a:bodyPr/>
          <a:lstStyle/>
          <a:p>
            <a:pPr>
              <a:defRPr/>
            </a:pPr>
            <a:r>
              <a:rPr lang="en-US" dirty="0"/>
              <a:t>Establish Reasonable Target Speeds</a:t>
            </a:r>
            <a:br>
              <a:rPr lang="en-US" dirty="0"/>
            </a:br>
            <a:endParaRPr lang="en-US" dirty="0"/>
          </a:p>
        </p:txBody>
      </p:sp>
      <p:sp>
        <p:nvSpPr>
          <p:cNvPr id="17411" name="Content Placeholder 2"/>
          <p:cNvSpPr>
            <a:spLocks noGrp="1"/>
          </p:cNvSpPr>
          <p:nvPr>
            <p:ph idx="1"/>
          </p:nvPr>
        </p:nvSpPr>
        <p:spPr>
          <a:xfrm>
            <a:off x="571500" y="1447800"/>
            <a:ext cx="8077200" cy="4343400"/>
          </a:xfrm>
        </p:spPr>
        <p:txBody>
          <a:bodyPr/>
          <a:lstStyle/>
          <a:p>
            <a:r>
              <a:rPr lang="en-US" dirty="0"/>
              <a:t>Work zone design speed</a:t>
            </a:r>
          </a:p>
          <a:p>
            <a:r>
              <a:rPr lang="en-US" dirty="0"/>
              <a:t>Posted speed</a:t>
            </a:r>
          </a:p>
          <a:p>
            <a:r>
              <a:rPr lang="en-US" dirty="0"/>
              <a:t>85</a:t>
            </a:r>
            <a:r>
              <a:rPr lang="en-US" baseline="30000" dirty="0"/>
              <a:t>th</a:t>
            </a:r>
            <a:r>
              <a:rPr lang="en-US" dirty="0"/>
              <a:t> percentile</a:t>
            </a:r>
          </a:p>
          <a:p>
            <a:r>
              <a:rPr lang="en-US" dirty="0"/>
              <a:t>Anticipated operating speed</a:t>
            </a:r>
          </a:p>
          <a:p>
            <a:pPr lvl="1"/>
            <a:r>
              <a:rPr lang="en-US" b="1" i="1" dirty="0"/>
              <a:t>“prevailing speed”</a:t>
            </a:r>
          </a:p>
        </p:txBody>
      </p:sp>
    </p:spTree>
    <p:extLst>
      <p:ext uri="{BB962C8B-B14F-4D97-AF65-F5344CB8AC3E}">
        <p14:creationId xmlns:p14="http://schemas.microsoft.com/office/powerpoint/2010/main" val="4276959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MUTCD</a:t>
            </a:r>
          </a:p>
        </p:txBody>
      </p:sp>
      <p:sp>
        <p:nvSpPr>
          <p:cNvPr id="3" name="Content Placeholder 2"/>
          <p:cNvSpPr>
            <a:spLocks noGrp="1"/>
          </p:cNvSpPr>
          <p:nvPr>
            <p:ph idx="1"/>
          </p:nvPr>
        </p:nvSpPr>
        <p:spPr>
          <a:xfrm>
            <a:off x="518652" y="1335395"/>
            <a:ext cx="4191000" cy="4876800"/>
          </a:xfrm>
        </p:spPr>
        <p:txBody>
          <a:bodyPr/>
          <a:lstStyle/>
          <a:p>
            <a:pPr>
              <a:defRPr/>
            </a:pPr>
            <a:r>
              <a:rPr lang="en-US" kern="1200" dirty="0"/>
              <a:t>TTC plans “be designed so that vehicles can reasonably safely travel through the TTC zone with a speed limit reduction of no more than 10 mph.”</a:t>
            </a:r>
            <a:endParaRPr lang="en-US" dirty="0"/>
          </a:p>
        </p:txBody>
      </p:sp>
      <p:pic>
        <p:nvPicPr>
          <p:cNvPr id="18436" name="Picture 2" descr="2009 MUTCD cover image">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5029200" y="1352601"/>
            <a:ext cx="3314700" cy="4267200"/>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EE6ABA21-C904-7C35-F9C9-BC09A688A0C3}"/>
              </a:ext>
            </a:extLst>
          </p:cNvPr>
          <p:cNvSpPr/>
          <p:nvPr/>
        </p:nvSpPr>
        <p:spPr>
          <a:xfrm>
            <a:off x="7316093" y="564751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5193989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MUTCD</a:t>
            </a:r>
          </a:p>
        </p:txBody>
      </p:sp>
      <p:sp>
        <p:nvSpPr>
          <p:cNvPr id="3" name="Content Placeholder 2"/>
          <p:cNvSpPr>
            <a:spLocks noGrp="1"/>
          </p:cNvSpPr>
          <p:nvPr>
            <p:ph idx="1"/>
          </p:nvPr>
        </p:nvSpPr>
        <p:spPr>
          <a:xfrm>
            <a:off x="381000" y="1325563"/>
            <a:ext cx="4617140" cy="3929118"/>
          </a:xfrm>
        </p:spPr>
        <p:txBody>
          <a:bodyPr/>
          <a:lstStyle/>
          <a:p>
            <a:pPr>
              <a:defRPr/>
            </a:pPr>
            <a:r>
              <a:rPr lang="en-US" kern="1200" dirty="0"/>
              <a:t>“Traffic control in temporary traffic control zones should be designed on the assumption that road users will only reduce their speeds </a:t>
            </a:r>
            <a:r>
              <a:rPr lang="en-US" b="1" kern="1200" dirty="0"/>
              <a:t>if they clearly perceive a need </a:t>
            </a:r>
            <a:r>
              <a:rPr lang="en-US" kern="1200" dirty="0"/>
              <a:t>to do so, and then only in small increments of speed”</a:t>
            </a:r>
            <a:endParaRPr lang="en-US" dirty="0"/>
          </a:p>
        </p:txBody>
      </p:sp>
      <p:pic>
        <p:nvPicPr>
          <p:cNvPr id="4" name="Picture 3" descr="Speed Limit 55 MPH Sign">
            <a:extLst>
              <a:ext uri="{FF2B5EF4-FFF2-40B4-BE49-F238E27FC236}">
                <a16:creationId xmlns:a16="http://schemas.microsoft.com/office/drawing/2014/main" id="{742C9D58-AA77-49D5-8D75-AF2343582F26}"/>
              </a:ext>
            </a:extLst>
          </p:cNvPr>
          <p:cNvPicPr>
            <a:picLocks noChangeAspect="1"/>
          </p:cNvPicPr>
          <p:nvPr/>
        </p:nvPicPr>
        <p:blipFill>
          <a:blip r:embed="rId3"/>
          <a:stretch>
            <a:fillRect/>
          </a:stretch>
        </p:blipFill>
        <p:spPr>
          <a:xfrm>
            <a:off x="5715000" y="1524000"/>
            <a:ext cx="2867025" cy="3810000"/>
          </a:xfrm>
          <a:prstGeom prst="rect">
            <a:avLst/>
          </a:prstGeom>
        </p:spPr>
      </p:pic>
      <p:sp>
        <p:nvSpPr>
          <p:cNvPr id="5" name="Google Shape;74;p1">
            <a:extLst>
              <a:ext uri="{FF2B5EF4-FFF2-40B4-BE49-F238E27FC236}">
                <a16:creationId xmlns:a16="http://schemas.microsoft.com/office/drawing/2014/main" id="{A51C839B-CFBF-B8E7-2B4A-D31DDA7E7D37}"/>
              </a:ext>
            </a:extLst>
          </p:cNvPr>
          <p:cNvSpPr/>
          <p:nvPr/>
        </p:nvSpPr>
        <p:spPr>
          <a:xfrm>
            <a:off x="7543800" y="5355873"/>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8778270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789" y="228600"/>
            <a:ext cx="8148411" cy="1325563"/>
          </a:xfrm>
        </p:spPr>
        <p:txBody>
          <a:bodyPr/>
          <a:lstStyle/>
          <a:p>
            <a:pPr>
              <a:defRPr/>
            </a:pPr>
            <a:r>
              <a:rPr lang="en-US" dirty="0"/>
              <a:t>Criteria for Work Zone</a:t>
            </a:r>
            <a:br>
              <a:rPr lang="en-US" dirty="0"/>
            </a:br>
            <a:r>
              <a:rPr lang="en-US" dirty="0"/>
              <a:t>Posted Speed Reduction</a:t>
            </a:r>
          </a:p>
        </p:txBody>
      </p:sp>
      <p:sp>
        <p:nvSpPr>
          <p:cNvPr id="19459" name="Content Placeholder 2"/>
          <p:cNvSpPr>
            <a:spLocks noGrp="1"/>
          </p:cNvSpPr>
          <p:nvPr>
            <p:ph idx="1"/>
          </p:nvPr>
        </p:nvSpPr>
        <p:spPr>
          <a:xfrm>
            <a:off x="4571999" y="1828800"/>
            <a:ext cx="4251325" cy="4648200"/>
          </a:xfrm>
        </p:spPr>
        <p:txBody>
          <a:bodyPr/>
          <a:lstStyle/>
          <a:p>
            <a:r>
              <a:rPr lang="en-US" dirty="0"/>
              <a:t>Varies by state</a:t>
            </a:r>
          </a:p>
          <a:p>
            <a:r>
              <a:rPr lang="en-US" dirty="0"/>
              <a:t>Typically based on: </a:t>
            </a:r>
          </a:p>
          <a:p>
            <a:pPr lvl="1"/>
            <a:r>
              <a:rPr lang="en-US" dirty="0"/>
              <a:t>Work duration</a:t>
            </a:r>
          </a:p>
          <a:p>
            <a:pPr lvl="1"/>
            <a:r>
              <a:rPr lang="en-US" dirty="0"/>
              <a:t>Length of project</a:t>
            </a:r>
          </a:p>
          <a:p>
            <a:pPr lvl="1"/>
            <a:r>
              <a:rPr lang="en-US" dirty="0"/>
              <a:t>Barriers used</a:t>
            </a:r>
          </a:p>
          <a:p>
            <a:pPr lvl="1"/>
            <a:r>
              <a:rPr lang="en-US" dirty="0"/>
              <a:t>Lane width</a:t>
            </a:r>
          </a:p>
          <a:p>
            <a:pPr lvl="1"/>
            <a:r>
              <a:rPr lang="en-US" dirty="0"/>
              <a:t>Presence of workers</a:t>
            </a:r>
          </a:p>
          <a:p>
            <a:pPr lvl="1"/>
            <a:r>
              <a:rPr lang="en-US" dirty="0"/>
              <a:t>Uneven lanes</a:t>
            </a:r>
          </a:p>
        </p:txBody>
      </p:sp>
      <p:pic>
        <p:nvPicPr>
          <p:cNvPr id="19460" name="Picture 2" descr="Posted Work Zone - 45 MPH Speed Limit Sign&#10;$375 Minimum Fine"/>
          <p:cNvPicPr>
            <a:picLocks noChangeAspect="1" noChangeArrowheads="1"/>
          </p:cNvPicPr>
          <p:nvPr/>
        </p:nvPicPr>
        <p:blipFill>
          <a:blip r:embed="rId3" cstate="print"/>
          <a:srcRect l="5217" t="6557" r="43913" b="42622"/>
          <a:stretch>
            <a:fillRect/>
          </a:stretch>
        </p:blipFill>
        <p:spPr bwMode="auto">
          <a:xfrm>
            <a:off x="282575" y="2362200"/>
            <a:ext cx="3298825" cy="2622065"/>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2D254CA4-A5A7-66FD-67EA-7152231E0D6C}"/>
              </a:ext>
            </a:extLst>
          </p:cNvPr>
          <p:cNvSpPr/>
          <p:nvPr/>
        </p:nvSpPr>
        <p:spPr>
          <a:xfrm>
            <a:off x="2514600" y="51054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6228474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81000" y="228600"/>
            <a:ext cx="8686800" cy="914400"/>
          </a:xfrm>
        </p:spPr>
        <p:txBody>
          <a:bodyPr/>
          <a:lstStyle/>
          <a:p>
            <a:pPr>
              <a:defRPr/>
            </a:pPr>
            <a:r>
              <a:rPr lang="en-US" dirty="0"/>
              <a:t>Module Objectives</a:t>
            </a:r>
          </a:p>
        </p:txBody>
      </p:sp>
      <p:sp>
        <p:nvSpPr>
          <p:cNvPr id="5123" name="Rectangle 3"/>
          <p:cNvSpPr>
            <a:spLocks noGrp="1" noChangeArrowheads="1"/>
          </p:cNvSpPr>
          <p:nvPr>
            <p:ph type="body" idx="1"/>
          </p:nvPr>
        </p:nvSpPr>
        <p:spPr>
          <a:xfrm>
            <a:off x="228600" y="1447800"/>
            <a:ext cx="8229600" cy="4343400"/>
          </a:xfrm>
          <a:noFill/>
        </p:spPr>
        <p:txBody>
          <a:bodyPr/>
          <a:lstStyle/>
          <a:p>
            <a:pPr lvl="1">
              <a:spcBef>
                <a:spcPct val="50000"/>
              </a:spcBef>
            </a:pPr>
            <a:r>
              <a:rPr lang="en-US" dirty="0"/>
              <a:t>Discuss TO strategies and their application to work zones  </a:t>
            </a:r>
          </a:p>
          <a:p>
            <a:endParaRPr lang="en-US" dirty="0"/>
          </a:p>
          <a:p>
            <a:pPr lvl="2">
              <a:spcBef>
                <a:spcPct val="50000"/>
              </a:spcBef>
              <a:buFontTx/>
              <a:buNone/>
            </a:pPr>
            <a:endParaRPr lang="en-US" dirty="0"/>
          </a:p>
        </p:txBody>
      </p:sp>
    </p:spTree>
    <p:extLst>
      <p:ext uri="{BB962C8B-B14F-4D97-AF65-F5344CB8AC3E}">
        <p14:creationId xmlns:p14="http://schemas.microsoft.com/office/powerpoint/2010/main" val="254233447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Dynamic Lane Merge Systems</a:t>
            </a:r>
          </a:p>
        </p:txBody>
      </p:sp>
      <p:sp>
        <p:nvSpPr>
          <p:cNvPr id="3" name="Content Placeholder 2"/>
          <p:cNvSpPr>
            <a:spLocks noGrp="1"/>
          </p:cNvSpPr>
          <p:nvPr>
            <p:ph idx="1"/>
          </p:nvPr>
        </p:nvSpPr>
        <p:spPr>
          <a:xfrm>
            <a:off x="533400" y="1495839"/>
            <a:ext cx="4300330" cy="4343400"/>
          </a:xfrm>
        </p:spPr>
        <p:txBody>
          <a:bodyPr/>
          <a:lstStyle/>
          <a:p>
            <a:pPr>
              <a:defRPr/>
            </a:pPr>
            <a:r>
              <a:rPr lang="en-US" kern="1200" dirty="0"/>
              <a:t>Facilitate efficient &amp; safe traffic merging on work zone lane closures</a:t>
            </a:r>
          </a:p>
          <a:p>
            <a:pPr>
              <a:defRPr/>
            </a:pPr>
            <a:r>
              <a:rPr lang="en-US" dirty="0"/>
              <a:t>Use dynamic electronic signs &amp; other special devices to control merging</a:t>
            </a:r>
          </a:p>
        </p:txBody>
      </p:sp>
      <p:pic>
        <p:nvPicPr>
          <p:cNvPr id="20484" name="Picture 2" descr="Dynamic Lane Merge System Signs - Merge Here "/>
          <p:cNvPicPr>
            <a:picLocks noChangeAspect="1" noChangeArrowheads="1"/>
          </p:cNvPicPr>
          <p:nvPr/>
        </p:nvPicPr>
        <p:blipFill>
          <a:blip r:embed="rId3" cstate="print"/>
          <a:srcRect l="40071" t="17021" b="27660"/>
          <a:stretch>
            <a:fillRect/>
          </a:stretch>
        </p:blipFill>
        <p:spPr bwMode="auto">
          <a:xfrm>
            <a:off x="5219700" y="1485900"/>
            <a:ext cx="2971800" cy="1981200"/>
          </a:xfrm>
          <a:prstGeom prst="rect">
            <a:avLst/>
          </a:prstGeom>
          <a:noFill/>
          <a:ln w="9525">
            <a:noFill/>
            <a:miter lim="800000"/>
            <a:headEnd/>
            <a:tailEnd/>
          </a:ln>
        </p:spPr>
      </p:pic>
      <p:pic>
        <p:nvPicPr>
          <p:cNvPr id="20485" name="Picture 3" descr="Dynamic Lane Merge System Signs -  Take Turns"/>
          <p:cNvPicPr>
            <a:picLocks noChangeAspect="1" noChangeArrowheads="1"/>
          </p:cNvPicPr>
          <p:nvPr/>
        </p:nvPicPr>
        <p:blipFill>
          <a:blip r:embed="rId4" cstate="print"/>
          <a:srcRect/>
          <a:stretch>
            <a:fillRect/>
          </a:stretch>
        </p:blipFill>
        <p:spPr bwMode="auto">
          <a:xfrm>
            <a:off x="5257800" y="3595687"/>
            <a:ext cx="2895600" cy="2309813"/>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BEBFAF3A-AE9D-0D94-56D2-7FAA185C8ADC}"/>
              </a:ext>
            </a:extLst>
          </p:cNvPr>
          <p:cNvSpPr/>
          <p:nvPr/>
        </p:nvSpPr>
        <p:spPr>
          <a:xfrm>
            <a:off x="6705600" y="5910996"/>
            <a:ext cx="1752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Minnesota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410280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Work Zone Speed Advisory Systems</a:t>
            </a:r>
          </a:p>
        </p:txBody>
      </p:sp>
      <p:sp>
        <p:nvSpPr>
          <p:cNvPr id="3" name="Content Placeholder 2"/>
          <p:cNvSpPr>
            <a:spLocks noGrp="1"/>
          </p:cNvSpPr>
          <p:nvPr>
            <p:ph idx="1"/>
          </p:nvPr>
        </p:nvSpPr>
        <p:spPr>
          <a:xfrm>
            <a:off x="533400" y="1464129"/>
            <a:ext cx="8077200" cy="4343400"/>
          </a:xfrm>
        </p:spPr>
        <p:txBody>
          <a:bodyPr/>
          <a:lstStyle/>
          <a:p>
            <a:pPr>
              <a:defRPr/>
            </a:pPr>
            <a:r>
              <a:rPr lang="en-US" kern="1200" dirty="0"/>
              <a:t>Detect and display the speed of approaching vehicles to encourage drivers to slow down</a:t>
            </a:r>
            <a:endParaRPr lang="en-US" dirty="0"/>
          </a:p>
        </p:txBody>
      </p:sp>
      <p:pic>
        <p:nvPicPr>
          <p:cNvPr id="21508" name="Picture 3" descr="Speed Ahead 30 MPH Work Zone Speed Advisory Systems display on trailer device off the shoulder with drums delineating it"/>
          <p:cNvPicPr>
            <a:picLocks noChangeAspect="1" noChangeArrowheads="1"/>
          </p:cNvPicPr>
          <p:nvPr/>
        </p:nvPicPr>
        <p:blipFill>
          <a:blip r:embed="rId3" cstate="print"/>
          <a:srcRect/>
          <a:stretch>
            <a:fillRect/>
          </a:stretch>
        </p:blipFill>
        <p:spPr bwMode="auto">
          <a:xfrm>
            <a:off x="739888" y="2803071"/>
            <a:ext cx="4052888" cy="2590800"/>
          </a:xfrm>
          <a:prstGeom prst="rect">
            <a:avLst/>
          </a:prstGeom>
          <a:noFill/>
          <a:ln w="9525">
            <a:noFill/>
            <a:miter lim="800000"/>
            <a:headEnd/>
            <a:tailEnd/>
          </a:ln>
        </p:spPr>
      </p:pic>
      <p:pic>
        <p:nvPicPr>
          <p:cNvPr id="21509" name="Picture 5" descr="Example of a Sign with a Traffic speed detection device"/>
          <p:cNvPicPr>
            <a:picLocks noChangeAspect="1" noChangeArrowheads="1"/>
          </p:cNvPicPr>
          <p:nvPr/>
        </p:nvPicPr>
        <p:blipFill>
          <a:blip r:embed="rId4" cstate="print"/>
          <a:srcRect/>
          <a:stretch>
            <a:fillRect/>
          </a:stretch>
        </p:blipFill>
        <p:spPr bwMode="auto">
          <a:xfrm>
            <a:off x="4999264" y="3068411"/>
            <a:ext cx="3600450" cy="2695575"/>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52458B02-2C3B-73D0-93F7-B86E7FD1130F}"/>
              </a:ext>
            </a:extLst>
          </p:cNvPr>
          <p:cNvSpPr/>
          <p:nvPr/>
        </p:nvSpPr>
        <p:spPr>
          <a:xfrm>
            <a:off x="7696200" y="5823004"/>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0528350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05126"/>
            <a:ext cx="8763000" cy="1325563"/>
          </a:xfrm>
        </p:spPr>
        <p:txBody>
          <a:bodyPr/>
          <a:lstStyle/>
          <a:p>
            <a:pPr>
              <a:defRPr/>
            </a:pPr>
            <a:r>
              <a:rPr lang="en-US" dirty="0"/>
              <a:t>Advanced Speed Info. Systems</a:t>
            </a:r>
            <a:br>
              <a:rPr lang="en-US" dirty="0"/>
            </a:br>
            <a:r>
              <a:rPr lang="en-US" dirty="0"/>
              <a:t>Using Microwave Sensors</a:t>
            </a:r>
          </a:p>
        </p:txBody>
      </p:sp>
      <p:sp>
        <p:nvSpPr>
          <p:cNvPr id="3" name="Content Placeholder 2"/>
          <p:cNvSpPr>
            <a:spLocks noGrp="1"/>
          </p:cNvSpPr>
          <p:nvPr>
            <p:ph idx="1"/>
          </p:nvPr>
        </p:nvSpPr>
        <p:spPr>
          <a:xfrm>
            <a:off x="457200" y="1646692"/>
            <a:ext cx="4996545" cy="4343400"/>
          </a:xfrm>
        </p:spPr>
        <p:txBody>
          <a:bodyPr/>
          <a:lstStyle/>
          <a:p>
            <a:pPr>
              <a:defRPr/>
            </a:pPr>
            <a:r>
              <a:rPr lang="en-US" kern="1200" dirty="0"/>
              <a:t>Microwave traffic sensors and PCMSs to alert motorists of upcoming traffic conditions</a:t>
            </a:r>
          </a:p>
          <a:p>
            <a:pPr>
              <a:defRPr/>
            </a:pPr>
            <a:r>
              <a:rPr lang="en-US" kern="1200" dirty="0"/>
              <a:t>Information can also be displayed on the Internet or sent to a pager/cell phone/PDA</a:t>
            </a:r>
            <a:endParaRPr lang="en-US" dirty="0"/>
          </a:p>
        </p:txBody>
      </p:sp>
      <p:pic>
        <p:nvPicPr>
          <p:cNvPr id="22532" name="Picture 2" descr="Example of microwave traffic sensors on trailer mounted device near roadway and speed ahead 35 mph on bottom message sign"/>
          <p:cNvPicPr>
            <a:picLocks noChangeAspect="1" noChangeArrowheads="1"/>
          </p:cNvPicPr>
          <p:nvPr/>
        </p:nvPicPr>
        <p:blipFill>
          <a:blip r:embed="rId3" cstate="print"/>
          <a:srcRect/>
          <a:stretch>
            <a:fillRect/>
          </a:stretch>
        </p:blipFill>
        <p:spPr bwMode="auto">
          <a:xfrm>
            <a:off x="5943601" y="1619250"/>
            <a:ext cx="2590800" cy="4219544"/>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06B9FB61-363C-CFBC-0F68-72C08B191FB3}"/>
              </a:ext>
            </a:extLst>
          </p:cNvPr>
          <p:cNvSpPr/>
          <p:nvPr/>
        </p:nvSpPr>
        <p:spPr>
          <a:xfrm>
            <a:off x="7543800" y="5867001"/>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6693077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51614" y="364671"/>
            <a:ext cx="3886200" cy="1828800"/>
          </a:xfrm>
        </p:spPr>
        <p:txBody>
          <a:bodyPr/>
          <a:lstStyle/>
          <a:p>
            <a:pPr>
              <a:defRPr/>
            </a:pPr>
            <a:r>
              <a:rPr lang="en-US" dirty="0"/>
              <a:t>Benefits of Using ITS in Work Zones</a:t>
            </a:r>
          </a:p>
        </p:txBody>
      </p:sp>
      <p:sp>
        <p:nvSpPr>
          <p:cNvPr id="18435" name="Content Placeholder 2"/>
          <p:cNvSpPr>
            <a:spLocks noGrp="1"/>
          </p:cNvSpPr>
          <p:nvPr>
            <p:ph idx="1"/>
          </p:nvPr>
        </p:nvSpPr>
        <p:spPr>
          <a:xfrm>
            <a:off x="4844143" y="2362200"/>
            <a:ext cx="3810000" cy="3505200"/>
          </a:xfrm>
        </p:spPr>
        <p:txBody>
          <a:bodyPr/>
          <a:lstStyle/>
          <a:p>
            <a:pPr>
              <a:defRPr/>
            </a:pPr>
            <a:r>
              <a:rPr lang="en-US" kern="1200" dirty="0"/>
              <a:t>Quantifiable assessment of 5 sites </a:t>
            </a:r>
            <a:endParaRPr lang="en-US" dirty="0"/>
          </a:p>
          <a:p>
            <a:pPr>
              <a:defRPr/>
            </a:pPr>
            <a:r>
              <a:rPr lang="en-US" dirty="0"/>
              <a:t>Summary report</a:t>
            </a:r>
          </a:p>
          <a:p>
            <a:pPr>
              <a:defRPr/>
            </a:pPr>
            <a:r>
              <a:rPr lang="en-US" dirty="0"/>
              <a:t>FHWA Website</a:t>
            </a:r>
          </a:p>
        </p:txBody>
      </p:sp>
      <p:pic>
        <p:nvPicPr>
          <p:cNvPr id="23556" name="Picture 2" descr="Benefits of Using Intelligent Transportation Systems in Work Zones booklet cover image"/>
          <p:cNvPicPr>
            <a:picLocks noChangeAspect="1" noChangeArrowheads="1"/>
          </p:cNvPicPr>
          <p:nvPr/>
        </p:nvPicPr>
        <p:blipFill>
          <a:blip r:embed="rId3" cstate="print"/>
          <a:srcRect/>
          <a:stretch>
            <a:fillRect/>
          </a:stretch>
        </p:blipFill>
        <p:spPr bwMode="auto">
          <a:xfrm>
            <a:off x="506186" y="381000"/>
            <a:ext cx="4038600" cy="5223578"/>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19B8763E-393E-C1A6-EC8E-D05ECB589E89}"/>
              </a:ext>
            </a:extLst>
          </p:cNvPr>
          <p:cNvSpPr/>
          <p:nvPr/>
        </p:nvSpPr>
        <p:spPr>
          <a:xfrm>
            <a:off x="3614058" y="5650216"/>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4082333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671" y="38100"/>
            <a:ext cx="8626929" cy="1295400"/>
          </a:xfrm>
        </p:spPr>
        <p:txBody>
          <a:bodyPr/>
          <a:lstStyle/>
          <a:p>
            <a:pPr>
              <a:defRPr/>
            </a:pPr>
            <a:r>
              <a:rPr lang="en-US" dirty="0"/>
              <a:t>B. Demand Management Strategies</a:t>
            </a:r>
          </a:p>
        </p:txBody>
      </p:sp>
      <p:sp>
        <p:nvSpPr>
          <p:cNvPr id="24579" name="Content Placeholder 2"/>
          <p:cNvSpPr>
            <a:spLocks noGrp="1"/>
          </p:cNvSpPr>
          <p:nvPr>
            <p:ph idx="1"/>
          </p:nvPr>
        </p:nvSpPr>
        <p:spPr>
          <a:xfrm>
            <a:off x="364671" y="1066800"/>
            <a:ext cx="3521529" cy="3810000"/>
          </a:xfrm>
        </p:spPr>
        <p:txBody>
          <a:bodyPr/>
          <a:lstStyle/>
          <a:p>
            <a:endParaRPr lang="en-US" dirty="0"/>
          </a:p>
          <a:p>
            <a:r>
              <a:rPr lang="en-US" dirty="0"/>
              <a:t>Strategies to reduce traffic volumes through the work zone</a:t>
            </a:r>
          </a:p>
          <a:p>
            <a:r>
              <a:rPr lang="en-US" dirty="0"/>
              <a:t>Likely to be more effective when used in combination with PI&amp;O strategies</a:t>
            </a:r>
          </a:p>
          <a:p>
            <a:endParaRPr lang="en-US" dirty="0"/>
          </a:p>
          <a:p>
            <a:endParaRPr lang="en-US" dirty="0"/>
          </a:p>
        </p:txBody>
      </p:sp>
      <p:pic>
        <p:nvPicPr>
          <p:cNvPr id="24580" name="Picture 4" descr="Example of a Work Zone at night and raining with protective vehicle with attenuator showing right arrow on board and traffic passing from the other direction"/>
          <p:cNvPicPr>
            <a:picLocks noChangeAspect="1" noChangeArrowheads="1"/>
          </p:cNvPicPr>
          <p:nvPr/>
        </p:nvPicPr>
        <p:blipFill>
          <a:blip r:embed="rId3" cstate="print"/>
          <a:srcRect/>
          <a:stretch>
            <a:fillRect/>
          </a:stretch>
        </p:blipFill>
        <p:spPr bwMode="auto">
          <a:xfrm>
            <a:off x="3886200" y="1816100"/>
            <a:ext cx="4838700" cy="32258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68FAF5F7-2915-7DCB-3F83-274F2CD52948}"/>
              </a:ext>
            </a:extLst>
          </p:cNvPr>
          <p:cNvSpPr/>
          <p:nvPr/>
        </p:nvSpPr>
        <p:spPr>
          <a:xfrm>
            <a:off x="7734300" y="51816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505089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871" y="228600"/>
            <a:ext cx="8610600" cy="1325563"/>
          </a:xfrm>
        </p:spPr>
        <p:txBody>
          <a:bodyPr/>
          <a:lstStyle/>
          <a:p>
            <a:pPr>
              <a:defRPr/>
            </a:pPr>
            <a:r>
              <a:rPr lang="en-US" dirty="0"/>
              <a:t>B. Demand Management</a:t>
            </a:r>
            <a:br>
              <a:rPr lang="en-US" dirty="0"/>
            </a:br>
            <a:r>
              <a:rPr lang="en-US" dirty="0"/>
              <a:t>Strategies: Examples</a:t>
            </a:r>
          </a:p>
        </p:txBody>
      </p:sp>
      <p:sp>
        <p:nvSpPr>
          <p:cNvPr id="25603" name="Content Placeholder 2"/>
          <p:cNvSpPr>
            <a:spLocks noGrp="1"/>
          </p:cNvSpPr>
          <p:nvPr>
            <p:ph idx="1"/>
          </p:nvPr>
        </p:nvSpPr>
        <p:spPr>
          <a:xfrm>
            <a:off x="457200" y="1352777"/>
            <a:ext cx="8229600" cy="4343400"/>
          </a:xfrm>
        </p:spPr>
        <p:txBody>
          <a:bodyPr/>
          <a:lstStyle/>
          <a:p>
            <a:endParaRPr lang="en-US" dirty="0"/>
          </a:p>
          <a:p>
            <a:r>
              <a:rPr lang="en-US" dirty="0"/>
              <a:t>Transit service improvements </a:t>
            </a:r>
          </a:p>
          <a:p>
            <a:r>
              <a:rPr lang="en-US" dirty="0"/>
              <a:t>Transit incentives </a:t>
            </a:r>
          </a:p>
          <a:p>
            <a:r>
              <a:rPr lang="en-US" dirty="0"/>
              <a:t>Shuttle services </a:t>
            </a:r>
          </a:p>
          <a:p>
            <a:r>
              <a:rPr lang="en-US" dirty="0"/>
              <a:t>Incentives </a:t>
            </a:r>
          </a:p>
          <a:p>
            <a:r>
              <a:rPr lang="en-US" dirty="0"/>
              <a:t>Park-and-ride promotion </a:t>
            </a:r>
          </a:p>
          <a:p>
            <a:r>
              <a:rPr lang="en-US" dirty="0"/>
              <a:t>HOV lanes </a:t>
            </a:r>
          </a:p>
          <a:p>
            <a:r>
              <a:rPr lang="en-US" dirty="0"/>
              <a:t>Toll/congestion pricing </a:t>
            </a:r>
          </a:p>
        </p:txBody>
      </p:sp>
    </p:spTree>
    <p:extLst>
      <p:ext uri="{BB962C8B-B14F-4D97-AF65-F5344CB8AC3E}">
        <p14:creationId xmlns:p14="http://schemas.microsoft.com/office/powerpoint/2010/main" val="6024474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49451"/>
            <a:ext cx="8610600" cy="1325563"/>
          </a:xfrm>
        </p:spPr>
        <p:txBody>
          <a:bodyPr/>
          <a:lstStyle/>
          <a:p>
            <a:pPr>
              <a:defRPr/>
            </a:pPr>
            <a:r>
              <a:rPr lang="en-US" dirty="0"/>
              <a:t>B. Demand Management </a:t>
            </a:r>
            <a:br>
              <a:rPr lang="en-US" dirty="0"/>
            </a:br>
            <a:r>
              <a:rPr lang="en-US" dirty="0"/>
              <a:t>Strategies: Examples</a:t>
            </a:r>
          </a:p>
        </p:txBody>
      </p:sp>
      <p:sp>
        <p:nvSpPr>
          <p:cNvPr id="26627" name="Content Placeholder 2"/>
          <p:cNvSpPr>
            <a:spLocks noGrp="1"/>
          </p:cNvSpPr>
          <p:nvPr>
            <p:ph idx="1"/>
          </p:nvPr>
        </p:nvSpPr>
        <p:spPr>
          <a:xfrm>
            <a:off x="349526" y="1401417"/>
            <a:ext cx="4343400" cy="4343400"/>
          </a:xfrm>
        </p:spPr>
        <p:txBody>
          <a:bodyPr/>
          <a:lstStyle/>
          <a:p>
            <a:endParaRPr lang="en-US" dirty="0"/>
          </a:p>
          <a:p>
            <a:r>
              <a:rPr lang="en-US" dirty="0"/>
              <a:t>Ramp metering </a:t>
            </a:r>
          </a:p>
          <a:p>
            <a:r>
              <a:rPr lang="en-US" dirty="0"/>
              <a:t>Parking supply management </a:t>
            </a:r>
          </a:p>
          <a:p>
            <a:r>
              <a:rPr lang="en-US" dirty="0"/>
              <a:t>Variable work hours </a:t>
            </a:r>
          </a:p>
          <a:p>
            <a:r>
              <a:rPr lang="en-US" dirty="0"/>
              <a:t>Telecommuting 	</a:t>
            </a:r>
          </a:p>
          <a:p>
            <a:endParaRPr lang="en-US" dirty="0"/>
          </a:p>
          <a:p>
            <a:endParaRPr lang="en-US" dirty="0"/>
          </a:p>
        </p:txBody>
      </p:sp>
      <p:pic>
        <p:nvPicPr>
          <p:cNvPr id="26629" name="Picture 5" descr="red signals on mast arm on ramp">
            <a:extLst>
              <a:ext uri="{C183D7F6-B498-43B3-948B-1728B52AA6E4}">
                <adec:decorative xmlns:adec="http://schemas.microsoft.com/office/drawing/2017/decorative" val="0"/>
              </a:ext>
            </a:extLst>
          </p:cNvPr>
          <p:cNvPicPr>
            <a:picLocks noChangeAspect="1" noChangeArrowheads="1"/>
          </p:cNvPicPr>
          <p:nvPr/>
        </p:nvPicPr>
        <p:blipFill>
          <a:blip r:embed="rId3" cstate="print"/>
          <a:srcRect l="1334" t="24889" r="24001" b="14667"/>
          <a:stretch>
            <a:fillRect/>
          </a:stretch>
        </p:blipFill>
        <p:spPr bwMode="auto">
          <a:xfrm>
            <a:off x="4768850" y="2057400"/>
            <a:ext cx="3765550" cy="22860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091A18CE-940B-CA83-9E2A-07A49D6FD2AF}"/>
              </a:ext>
            </a:extLst>
          </p:cNvPr>
          <p:cNvSpPr/>
          <p:nvPr/>
        </p:nvSpPr>
        <p:spPr>
          <a:xfrm>
            <a:off x="7422874" y="44196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7887356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1"/>
            <a:ext cx="8610600" cy="1325563"/>
          </a:xfrm>
        </p:spPr>
        <p:txBody>
          <a:bodyPr/>
          <a:lstStyle/>
          <a:p>
            <a:pPr>
              <a:defRPr/>
            </a:pPr>
            <a:r>
              <a:rPr lang="en-US" dirty="0"/>
              <a:t>C. Corridor/Network</a:t>
            </a:r>
            <a:br>
              <a:rPr lang="en-US" dirty="0"/>
            </a:br>
            <a:r>
              <a:rPr lang="en-US" dirty="0"/>
              <a:t>Management Strategies </a:t>
            </a:r>
          </a:p>
        </p:txBody>
      </p:sp>
      <p:sp>
        <p:nvSpPr>
          <p:cNvPr id="27651" name="Content Placeholder 2"/>
          <p:cNvSpPr>
            <a:spLocks noGrp="1"/>
          </p:cNvSpPr>
          <p:nvPr>
            <p:ph idx="1"/>
          </p:nvPr>
        </p:nvSpPr>
        <p:spPr>
          <a:xfrm>
            <a:off x="457200" y="1828800"/>
            <a:ext cx="4419600" cy="4648200"/>
          </a:xfrm>
        </p:spPr>
        <p:txBody>
          <a:bodyPr/>
          <a:lstStyle/>
          <a:p>
            <a:r>
              <a:rPr lang="en-US" dirty="0"/>
              <a:t>Strategies to optimize traffic flow through the work zone corridor and adjacent roadways using various traffic operations techniques and technologies</a:t>
            </a:r>
          </a:p>
        </p:txBody>
      </p:sp>
    </p:spTree>
    <p:extLst>
      <p:ext uri="{BB962C8B-B14F-4D97-AF65-F5344CB8AC3E}">
        <p14:creationId xmlns:p14="http://schemas.microsoft.com/office/powerpoint/2010/main" val="10023345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2237"/>
            <a:ext cx="8610600" cy="1325563"/>
          </a:xfrm>
        </p:spPr>
        <p:txBody>
          <a:bodyPr/>
          <a:lstStyle/>
          <a:p>
            <a:pPr>
              <a:defRPr/>
            </a:pPr>
            <a:r>
              <a:rPr lang="en-US" dirty="0"/>
              <a:t>C. Corridor/Network</a:t>
            </a:r>
            <a:br>
              <a:rPr lang="en-US" dirty="0"/>
            </a:br>
            <a:r>
              <a:rPr lang="en-US" dirty="0"/>
              <a:t>Management Strategies </a:t>
            </a:r>
          </a:p>
        </p:txBody>
      </p:sp>
      <p:sp>
        <p:nvSpPr>
          <p:cNvPr id="28675" name="Content Placeholder 2"/>
          <p:cNvSpPr>
            <a:spLocks noGrp="1"/>
          </p:cNvSpPr>
          <p:nvPr>
            <p:ph idx="1"/>
          </p:nvPr>
        </p:nvSpPr>
        <p:spPr>
          <a:xfrm>
            <a:off x="503583" y="1257300"/>
            <a:ext cx="5029200" cy="4343400"/>
          </a:xfrm>
        </p:spPr>
        <p:txBody>
          <a:bodyPr/>
          <a:lstStyle/>
          <a:p>
            <a:endParaRPr lang="en-US" dirty="0"/>
          </a:p>
          <a:p>
            <a:r>
              <a:rPr lang="en-US" dirty="0"/>
              <a:t>Signal timing/coordination improvements </a:t>
            </a:r>
          </a:p>
          <a:p>
            <a:r>
              <a:rPr lang="en-US" dirty="0"/>
              <a:t>Temporary traffic signals </a:t>
            </a:r>
          </a:p>
          <a:p>
            <a:r>
              <a:rPr lang="en-US" dirty="0"/>
              <a:t>Street/intersection improvements </a:t>
            </a:r>
          </a:p>
          <a:p>
            <a:r>
              <a:rPr lang="en-US" dirty="0"/>
              <a:t>Bus turnouts </a:t>
            </a:r>
          </a:p>
          <a:p>
            <a:r>
              <a:rPr lang="en-US" dirty="0"/>
              <a:t>Turn restrictions </a:t>
            </a:r>
          </a:p>
          <a:p>
            <a:r>
              <a:rPr lang="en-US" dirty="0"/>
              <a:t>Parking restrictions </a:t>
            </a:r>
          </a:p>
        </p:txBody>
      </p:sp>
      <p:pic>
        <p:nvPicPr>
          <p:cNvPr id="28676" name="Picture 4" descr="A no parking zone red and white logo"/>
          <p:cNvPicPr>
            <a:picLocks noChangeAspect="1" noChangeArrowheads="1"/>
          </p:cNvPicPr>
          <p:nvPr/>
        </p:nvPicPr>
        <p:blipFill>
          <a:blip r:embed="rId3" cstate="print"/>
          <a:srcRect/>
          <a:stretch>
            <a:fillRect/>
          </a:stretch>
        </p:blipFill>
        <p:spPr bwMode="auto">
          <a:xfrm>
            <a:off x="5105400" y="1905000"/>
            <a:ext cx="3429000" cy="34290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CAFB43E7-94B6-ED9E-7181-F18A6A3AAF93}"/>
              </a:ext>
            </a:extLst>
          </p:cNvPr>
          <p:cNvSpPr/>
          <p:nvPr/>
        </p:nvSpPr>
        <p:spPr>
          <a:xfrm>
            <a:off x="7467600" y="5361446"/>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5488304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957" y="175418"/>
            <a:ext cx="8610600" cy="1325563"/>
          </a:xfrm>
        </p:spPr>
        <p:txBody>
          <a:bodyPr/>
          <a:lstStyle/>
          <a:p>
            <a:pPr>
              <a:defRPr/>
            </a:pPr>
            <a:r>
              <a:rPr lang="en-US" dirty="0"/>
              <a:t>C. Corridor/Network</a:t>
            </a:r>
            <a:br>
              <a:rPr lang="en-US" dirty="0"/>
            </a:br>
            <a:r>
              <a:rPr lang="en-US" dirty="0"/>
              <a:t>Management Strategies </a:t>
            </a:r>
          </a:p>
        </p:txBody>
      </p:sp>
      <p:sp>
        <p:nvSpPr>
          <p:cNvPr id="29699" name="Content Placeholder 2"/>
          <p:cNvSpPr>
            <a:spLocks noGrp="1"/>
          </p:cNvSpPr>
          <p:nvPr>
            <p:ph idx="1"/>
          </p:nvPr>
        </p:nvSpPr>
        <p:spPr>
          <a:xfrm>
            <a:off x="2743200" y="1447800"/>
            <a:ext cx="5791200" cy="4572000"/>
          </a:xfrm>
        </p:spPr>
        <p:txBody>
          <a:bodyPr/>
          <a:lstStyle/>
          <a:p>
            <a:endParaRPr lang="en-US" dirty="0"/>
          </a:p>
          <a:p>
            <a:r>
              <a:rPr lang="en-US" dirty="0"/>
              <a:t>Truck/heavy vehicle restrictions </a:t>
            </a:r>
          </a:p>
          <a:p>
            <a:r>
              <a:rPr lang="en-US" dirty="0"/>
              <a:t>Separate truck lanes </a:t>
            </a:r>
          </a:p>
          <a:p>
            <a:r>
              <a:rPr lang="en-US" dirty="0"/>
              <a:t>Reversible lanes </a:t>
            </a:r>
          </a:p>
          <a:p>
            <a:r>
              <a:rPr lang="en-US" dirty="0"/>
              <a:t>Dynamic lane closure system </a:t>
            </a:r>
          </a:p>
          <a:p>
            <a:r>
              <a:rPr lang="en-US" dirty="0"/>
              <a:t>Ramp metering </a:t>
            </a:r>
          </a:p>
          <a:p>
            <a:r>
              <a:rPr lang="en-US" dirty="0"/>
              <a:t>Temporary suspension of ramp metering</a:t>
            </a:r>
          </a:p>
        </p:txBody>
      </p:sp>
      <p:pic>
        <p:nvPicPr>
          <p:cNvPr id="29700" name="Picture 4" descr="reversible lanes diagram showing x above left most lane and arrows above two open lanes with cars (rendering)">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914400" y="1676400"/>
            <a:ext cx="1293813" cy="40386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E184F305-DCC3-1EBD-2FCE-FBFBC664D8A9}"/>
              </a:ext>
            </a:extLst>
          </p:cNvPr>
          <p:cNvSpPr/>
          <p:nvPr/>
        </p:nvSpPr>
        <p:spPr>
          <a:xfrm>
            <a:off x="1219200" y="5790937"/>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972601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Red umbrella with TMP on it and TO to the bottom right"/>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52400"/>
            <a:ext cx="9144000" cy="7010400"/>
          </a:xfrm>
          <a:prstGeom prst="rect">
            <a:avLst/>
          </a:prstGeom>
          <a:noFill/>
          <a:ln w="9525">
            <a:noFill/>
            <a:miter lim="800000"/>
            <a:headEnd/>
            <a:tailEnd/>
          </a:ln>
        </p:spPr>
      </p:pic>
      <p:sp>
        <p:nvSpPr>
          <p:cNvPr id="6147" name="TextBox 5"/>
          <p:cNvSpPr txBox="1">
            <a:spLocks noChangeArrowheads="1"/>
          </p:cNvSpPr>
          <p:nvPr/>
        </p:nvSpPr>
        <p:spPr bwMode="auto">
          <a:xfrm>
            <a:off x="3810000" y="949325"/>
            <a:ext cx="1936750" cy="1108075"/>
          </a:xfrm>
          <a:prstGeom prst="rect">
            <a:avLst/>
          </a:prstGeom>
          <a:noFill/>
          <a:ln w="9525">
            <a:noFill/>
            <a:miter lim="800000"/>
            <a:headEnd/>
            <a:tailEnd/>
          </a:ln>
        </p:spPr>
        <p:txBody>
          <a:bodyPr wrap="none">
            <a:spAutoFit/>
          </a:bodyPr>
          <a:lstStyle/>
          <a:p>
            <a:r>
              <a:rPr lang="en-US" sz="6600" b="1" dirty="0">
                <a:solidFill>
                  <a:srgbClr val="FFFF00"/>
                </a:solidFill>
                <a:latin typeface="Leelawadee" pitchFamily="34" charset="-34"/>
                <a:cs typeface="Leelawadee" pitchFamily="34" charset="-34"/>
              </a:rPr>
              <a:t>TMP</a:t>
            </a:r>
          </a:p>
        </p:txBody>
      </p:sp>
      <p:sp>
        <p:nvSpPr>
          <p:cNvPr id="11" name="Oval 10" descr="TO"/>
          <p:cNvSpPr/>
          <p:nvPr/>
        </p:nvSpPr>
        <p:spPr>
          <a:xfrm>
            <a:off x="4876800" y="2819400"/>
            <a:ext cx="2590800" cy="1371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8000" b="1" dirty="0">
                <a:solidFill>
                  <a:srgbClr val="C00000"/>
                </a:solidFill>
                <a:latin typeface="Arial" panose="020B0604020202020204" pitchFamily="34" charset="0"/>
              </a:rPr>
              <a:t>TO</a:t>
            </a:r>
          </a:p>
        </p:txBody>
      </p:sp>
      <p:sp>
        <p:nvSpPr>
          <p:cNvPr id="2" name="TextBox 1">
            <a:extLst>
              <a:ext uri="{FF2B5EF4-FFF2-40B4-BE49-F238E27FC236}">
                <a16:creationId xmlns:a16="http://schemas.microsoft.com/office/drawing/2014/main" id="{93752D7C-CD30-4511-5E3D-E636AAD0925A}"/>
              </a:ext>
            </a:extLst>
          </p:cNvPr>
          <p:cNvSpPr txBox="1"/>
          <p:nvPr/>
        </p:nvSpPr>
        <p:spPr>
          <a:xfrm>
            <a:off x="1905000" y="6248400"/>
            <a:ext cx="4627266" cy="215444"/>
          </a:xfrm>
          <a:prstGeom prst="rect">
            <a:avLst/>
          </a:prstGeom>
          <a:noFill/>
        </p:spPr>
        <p:txBody>
          <a:bodyPr wrap="square">
            <a:spAutoFit/>
          </a:bodyPr>
          <a:lstStyle/>
          <a:p>
            <a:r>
              <a:rPr lang="en-US" sz="800" dirty="0"/>
              <a:t>Umbrella image: https://www.pinterest.com/pin/452471093788604008/</a:t>
            </a:r>
          </a:p>
        </p:txBody>
      </p:sp>
    </p:spTree>
    <p:extLst>
      <p:ext uri="{BB962C8B-B14F-4D97-AF65-F5344CB8AC3E}">
        <p14:creationId xmlns:p14="http://schemas.microsoft.com/office/powerpoint/2010/main" val="2492014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C. Corridor/Network</a:t>
            </a:r>
            <a:br>
              <a:rPr lang="en-US" dirty="0"/>
            </a:br>
            <a:r>
              <a:rPr lang="en-US" dirty="0"/>
              <a:t>Management Strategies </a:t>
            </a:r>
          </a:p>
        </p:txBody>
      </p:sp>
      <p:sp>
        <p:nvSpPr>
          <p:cNvPr id="30723" name="Content Placeholder 2"/>
          <p:cNvSpPr>
            <a:spLocks noGrp="1"/>
          </p:cNvSpPr>
          <p:nvPr>
            <p:ph idx="1"/>
          </p:nvPr>
        </p:nvSpPr>
        <p:spPr>
          <a:xfrm>
            <a:off x="533400" y="1143000"/>
            <a:ext cx="3886200" cy="4343400"/>
          </a:xfrm>
        </p:spPr>
        <p:txBody>
          <a:bodyPr/>
          <a:lstStyle/>
          <a:p>
            <a:endParaRPr lang="en-US" dirty="0"/>
          </a:p>
          <a:p>
            <a:r>
              <a:rPr lang="en-US" dirty="0"/>
              <a:t>Ramp closures </a:t>
            </a:r>
          </a:p>
          <a:p>
            <a:r>
              <a:rPr lang="en-US" dirty="0"/>
              <a:t>Railroad crossings controls </a:t>
            </a:r>
          </a:p>
          <a:p>
            <a:r>
              <a:rPr lang="en-US" dirty="0"/>
              <a:t>Coordination with adjacent construction site(s)</a:t>
            </a:r>
          </a:p>
          <a:p>
            <a:r>
              <a:rPr lang="en-US" dirty="0"/>
              <a:t>Total closures</a:t>
            </a:r>
          </a:p>
          <a:p>
            <a:endParaRPr lang="en-US" dirty="0"/>
          </a:p>
          <a:p>
            <a:endParaRPr lang="en-US" dirty="0"/>
          </a:p>
        </p:txBody>
      </p:sp>
      <p:pic>
        <p:nvPicPr>
          <p:cNvPr id="30724" name="Picture 5" descr="Temporary Ramp Closure Sign"/>
          <p:cNvPicPr>
            <a:picLocks noChangeAspect="1" noChangeArrowheads="1"/>
          </p:cNvPicPr>
          <p:nvPr/>
        </p:nvPicPr>
        <p:blipFill>
          <a:blip r:embed="rId3" cstate="print"/>
          <a:srcRect/>
          <a:stretch>
            <a:fillRect/>
          </a:stretch>
        </p:blipFill>
        <p:spPr bwMode="auto">
          <a:xfrm>
            <a:off x="4648200" y="2286000"/>
            <a:ext cx="4041775" cy="27432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41C259E7-39A6-A4FD-0BBE-A06E70B312F7}"/>
              </a:ext>
            </a:extLst>
          </p:cNvPr>
          <p:cNvSpPr/>
          <p:nvPr/>
        </p:nvSpPr>
        <p:spPr>
          <a:xfrm>
            <a:off x="7734300" y="51816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693986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843" y="78694"/>
            <a:ext cx="8610600" cy="1325563"/>
          </a:xfrm>
        </p:spPr>
        <p:txBody>
          <a:bodyPr/>
          <a:lstStyle/>
          <a:p>
            <a:pPr>
              <a:defRPr/>
            </a:pPr>
            <a:r>
              <a:rPr lang="en-US" dirty="0"/>
              <a:t>D. Incident Management and Enforcement Strategies</a:t>
            </a:r>
          </a:p>
        </p:txBody>
      </p:sp>
      <p:sp>
        <p:nvSpPr>
          <p:cNvPr id="31747" name="Content Placeholder 2"/>
          <p:cNvSpPr>
            <a:spLocks noGrp="1"/>
          </p:cNvSpPr>
          <p:nvPr>
            <p:ph idx="1"/>
          </p:nvPr>
        </p:nvSpPr>
        <p:spPr>
          <a:xfrm>
            <a:off x="838200" y="914400"/>
            <a:ext cx="8610600" cy="4572000"/>
          </a:xfrm>
        </p:spPr>
        <p:txBody>
          <a:bodyPr/>
          <a:lstStyle/>
          <a:p>
            <a:endParaRPr lang="en-US" dirty="0"/>
          </a:p>
          <a:p>
            <a:r>
              <a:rPr lang="en-US" dirty="0"/>
              <a:t>ITS for traffic monitoring/management </a:t>
            </a:r>
          </a:p>
          <a:p>
            <a:r>
              <a:rPr lang="fr-FR" dirty="0"/>
              <a:t>Transportation management center (TMC) </a:t>
            </a:r>
          </a:p>
          <a:p>
            <a:r>
              <a:rPr lang="en-US" dirty="0"/>
              <a:t>Surveillance</a:t>
            </a:r>
          </a:p>
          <a:p>
            <a:pPr lvl="1"/>
            <a:r>
              <a:rPr lang="en-US" dirty="0"/>
              <a:t>Closed-Circuit Television (CCTV)</a:t>
            </a:r>
          </a:p>
          <a:p>
            <a:pPr lvl="1"/>
            <a:r>
              <a:rPr lang="en-US" dirty="0"/>
              <a:t>Loop detectors</a:t>
            </a:r>
          </a:p>
          <a:p>
            <a:pPr lvl="1"/>
            <a:r>
              <a:rPr lang="en-US" dirty="0"/>
              <a:t>Probe vehicles </a:t>
            </a:r>
          </a:p>
          <a:p>
            <a:r>
              <a:rPr lang="en-US" dirty="0"/>
              <a:t>Helicopter for aerial surveillance </a:t>
            </a:r>
          </a:p>
          <a:p>
            <a:r>
              <a:rPr lang="en-US" dirty="0"/>
              <a:t>Traffic screens</a:t>
            </a:r>
          </a:p>
          <a:p>
            <a:r>
              <a:rPr lang="en-US" dirty="0"/>
              <a:t>Quick-Clearance</a:t>
            </a:r>
          </a:p>
        </p:txBody>
      </p:sp>
    </p:spTree>
    <p:extLst>
      <p:ext uri="{BB962C8B-B14F-4D97-AF65-F5344CB8AC3E}">
        <p14:creationId xmlns:p14="http://schemas.microsoft.com/office/powerpoint/2010/main" val="24643672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D. Incident Management and Enforcement Strategies</a:t>
            </a:r>
          </a:p>
        </p:txBody>
      </p:sp>
      <p:sp>
        <p:nvSpPr>
          <p:cNvPr id="32771" name="Content Placeholder 2"/>
          <p:cNvSpPr>
            <a:spLocks noGrp="1"/>
          </p:cNvSpPr>
          <p:nvPr>
            <p:ph idx="1"/>
          </p:nvPr>
        </p:nvSpPr>
        <p:spPr>
          <a:xfrm>
            <a:off x="4114800" y="1143000"/>
            <a:ext cx="4648200" cy="4876800"/>
          </a:xfrm>
        </p:spPr>
        <p:txBody>
          <a:bodyPr/>
          <a:lstStyle/>
          <a:p>
            <a:endParaRPr lang="en-US" dirty="0"/>
          </a:p>
          <a:p>
            <a:r>
              <a:rPr lang="en-US" dirty="0"/>
              <a:t>511 services </a:t>
            </a:r>
          </a:p>
          <a:p>
            <a:r>
              <a:rPr lang="en-US" dirty="0"/>
              <a:t>Mile-post markers </a:t>
            </a:r>
          </a:p>
          <a:p>
            <a:r>
              <a:rPr lang="en-US" dirty="0"/>
              <a:t>Service patrol </a:t>
            </a:r>
          </a:p>
          <a:p>
            <a:r>
              <a:rPr lang="en-US" dirty="0"/>
              <a:t>Photogrammetry </a:t>
            </a:r>
          </a:p>
          <a:p>
            <a:r>
              <a:rPr lang="en-US" dirty="0"/>
              <a:t>Coordination w/media </a:t>
            </a:r>
          </a:p>
          <a:p>
            <a:r>
              <a:rPr lang="en-US" dirty="0"/>
              <a:t>Local detour routes </a:t>
            </a:r>
          </a:p>
          <a:p>
            <a:r>
              <a:rPr lang="en-US" dirty="0"/>
              <a:t>Contract support for incident management</a:t>
            </a:r>
          </a:p>
        </p:txBody>
      </p:sp>
      <p:pic>
        <p:nvPicPr>
          <p:cNvPr id="32772" name="Picture 4" descr="1 Lane Road Ahead Electronic Sign"/>
          <p:cNvPicPr>
            <a:picLocks noChangeAspect="1" noChangeArrowheads="1"/>
          </p:cNvPicPr>
          <p:nvPr/>
        </p:nvPicPr>
        <p:blipFill>
          <a:blip r:embed="rId3" cstate="print"/>
          <a:srcRect l="32001" t="32143" r="28000"/>
          <a:stretch>
            <a:fillRect/>
          </a:stretch>
        </p:blipFill>
        <p:spPr bwMode="auto">
          <a:xfrm>
            <a:off x="903288" y="1752600"/>
            <a:ext cx="2994025" cy="38100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72ED3D28-D73A-5655-F4CE-4D49127CAE52}"/>
              </a:ext>
            </a:extLst>
          </p:cNvPr>
          <p:cNvSpPr/>
          <p:nvPr/>
        </p:nvSpPr>
        <p:spPr>
          <a:xfrm>
            <a:off x="2971800" y="5690755"/>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2280300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D. Incident Management and Enforcement Strategies</a:t>
            </a:r>
          </a:p>
        </p:txBody>
      </p:sp>
      <p:sp>
        <p:nvSpPr>
          <p:cNvPr id="33795" name="Content Placeholder 2"/>
          <p:cNvSpPr>
            <a:spLocks noGrp="1"/>
          </p:cNvSpPr>
          <p:nvPr>
            <p:ph idx="1"/>
          </p:nvPr>
        </p:nvSpPr>
        <p:spPr>
          <a:xfrm>
            <a:off x="609600" y="990600"/>
            <a:ext cx="5486400" cy="5867400"/>
          </a:xfrm>
        </p:spPr>
        <p:txBody>
          <a:bodyPr/>
          <a:lstStyle/>
          <a:p>
            <a:endParaRPr lang="en-US" dirty="0"/>
          </a:p>
          <a:p>
            <a:r>
              <a:rPr lang="en-US" dirty="0"/>
              <a:t>Incident management coordinator </a:t>
            </a:r>
          </a:p>
          <a:p>
            <a:r>
              <a:rPr lang="en-US" dirty="0"/>
              <a:t>Incident response plan </a:t>
            </a:r>
          </a:p>
          <a:p>
            <a:r>
              <a:rPr lang="en-US" dirty="0"/>
              <a:t>Dedicated (paid) police enforcement </a:t>
            </a:r>
          </a:p>
          <a:p>
            <a:r>
              <a:rPr lang="en-US" dirty="0"/>
              <a:t>Cooperative police enforcement </a:t>
            </a:r>
          </a:p>
          <a:p>
            <a:r>
              <a:rPr lang="en-US" dirty="0"/>
              <a:t>Automated enforcement </a:t>
            </a:r>
          </a:p>
          <a:p>
            <a:r>
              <a:rPr lang="en-US" dirty="0"/>
              <a:t>Increased penalties for work zone violations 	</a:t>
            </a:r>
          </a:p>
          <a:p>
            <a:endParaRPr lang="en-US" dirty="0"/>
          </a:p>
          <a:p>
            <a:endParaRPr lang="en-US" dirty="0"/>
          </a:p>
        </p:txBody>
      </p:sp>
      <p:pic>
        <p:nvPicPr>
          <p:cNvPr id="3" name="Picture 2" descr="Active Speed Limit Photo Enforced">
            <a:extLst>
              <a:ext uri="{FF2B5EF4-FFF2-40B4-BE49-F238E27FC236}">
                <a16:creationId xmlns:a16="http://schemas.microsoft.com/office/drawing/2014/main" id="{2CA2971B-F90C-4045-A6C8-A0806E2810A5}"/>
              </a:ext>
            </a:extLst>
          </p:cNvPr>
          <p:cNvPicPr>
            <a:picLocks noChangeAspect="1"/>
          </p:cNvPicPr>
          <p:nvPr/>
        </p:nvPicPr>
        <p:blipFill rotWithShape="1">
          <a:blip r:embed="rId3"/>
          <a:srcRect l="26458" r="24514"/>
          <a:stretch/>
        </p:blipFill>
        <p:spPr>
          <a:xfrm>
            <a:off x="6122504" y="1943100"/>
            <a:ext cx="2586414" cy="2971800"/>
          </a:xfrm>
          <a:prstGeom prst="rect">
            <a:avLst/>
          </a:prstGeom>
        </p:spPr>
      </p:pic>
      <p:sp>
        <p:nvSpPr>
          <p:cNvPr id="4" name="Google Shape;74;p1">
            <a:extLst>
              <a:ext uri="{FF2B5EF4-FFF2-40B4-BE49-F238E27FC236}">
                <a16:creationId xmlns:a16="http://schemas.microsoft.com/office/drawing/2014/main" id="{7C86E8A7-96EC-5D23-BAB2-BFB58D71D0B9}"/>
              </a:ext>
            </a:extLst>
          </p:cNvPr>
          <p:cNvSpPr/>
          <p:nvPr/>
        </p:nvSpPr>
        <p:spPr>
          <a:xfrm>
            <a:off x="7620000" y="50292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1467207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E. Safety Management Strategies</a:t>
            </a:r>
          </a:p>
        </p:txBody>
      </p:sp>
      <p:sp>
        <p:nvSpPr>
          <p:cNvPr id="34819" name="Content Placeholder 2"/>
          <p:cNvSpPr>
            <a:spLocks noGrp="1"/>
          </p:cNvSpPr>
          <p:nvPr>
            <p:ph idx="1"/>
          </p:nvPr>
        </p:nvSpPr>
        <p:spPr>
          <a:xfrm>
            <a:off x="533400" y="1581150"/>
            <a:ext cx="4038600" cy="4343400"/>
          </a:xfrm>
        </p:spPr>
        <p:txBody>
          <a:bodyPr/>
          <a:lstStyle/>
          <a:p>
            <a:r>
              <a:rPr lang="en-US" dirty="0"/>
              <a:t>Described in Part 6 of the MUTCD</a:t>
            </a:r>
          </a:p>
          <a:p>
            <a:r>
              <a:rPr lang="en-US" dirty="0"/>
              <a:t>Used to enhance safety and mobility in highway work zones</a:t>
            </a:r>
          </a:p>
        </p:txBody>
      </p:sp>
      <p:pic>
        <p:nvPicPr>
          <p:cNvPr id="34820" name="Picture 2" descr="Manual on Uniform Traffic Control Devices booklet cover"/>
          <p:cNvPicPr>
            <a:picLocks noChangeAspect="1" noChangeArrowheads="1"/>
          </p:cNvPicPr>
          <p:nvPr/>
        </p:nvPicPr>
        <p:blipFill>
          <a:blip r:embed="rId3" cstate="print"/>
          <a:srcRect/>
          <a:stretch>
            <a:fillRect/>
          </a:stretch>
        </p:blipFill>
        <p:spPr bwMode="auto">
          <a:xfrm>
            <a:off x="5105400" y="1790700"/>
            <a:ext cx="3048340" cy="39243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2E8B292A-C348-9929-A5AD-1042A9D3C93C}"/>
              </a:ext>
            </a:extLst>
          </p:cNvPr>
          <p:cNvSpPr/>
          <p:nvPr/>
        </p:nvSpPr>
        <p:spPr>
          <a:xfrm>
            <a:off x="7162800" y="5801459"/>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1023533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E. Safety Management Strategies</a:t>
            </a:r>
          </a:p>
        </p:txBody>
      </p:sp>
      <p:sp>
        <p:nvSpPr>
          <p:cNvPr id="35843" name="Content Placeholder 2"/>
          <p:cNvSpPr>
            <a:spLocks noGrp="1"/>
          </p:cNvSpPr>
          <p:nvPr>
            <p:ph idx="1"/>
          </p:nvPr>
        </p:nvSpPr>
        <p:spPr>
          <a:xfrm>
            <a:off x="527957" y="1447800"/>
            <a:ext cx="7696200" cy="4343400"/>
          </a:xfrm>
        </p:spPr>
        <p:txBody>
          <a:bodyPr/>
          <a:lstStyle/>
          <a:p>
            <a:r>
              <a:rPr lang="en-US" dirty="0"/>
              <a:t>Temporary traffic signals</a:t>
            </a:r>
          </a:p>
          <a:p>
            <a:r>
              <a:rPr lang="en-US" dirty="0"/>
              <a:t>Temporary traffic barriers</a:t>
            </a:r>
          </a:p>
          <a:p>
            <a:r>
              <a:rPr lang="en-US" dirty="0"/>
              <a:t>Movable traffic barriers</a:t>
            </a:r>
          </a:p>
          <a:p>
            <a:r>
              <a:rPr lang="en-US" dirty="0"/>
              <a:t>Crash cushions</a:t>
            </a:r>
          </a:p>
          <a:p>
            <a:r>
              <a:rPr lang="en-US" dirty="0"/>
              <a:t>Rumble strips</a:t>
            </a:r>
          </a:p>
          <a:p>
            <a:r>
              <a:rPr lang="en-US" dirty="0"/>
              <a:t>Road safety audits</a:t>
            </a:r>
          </a:p>
          <a:p>
            <a:r>
              <a:rPr lang="en-US" dirty="0"/>
              <a:t>Others</a:t>
            </a:r>
          </a:p>
        </p:txBody>
      </p:sp>
      <p:sp>
        <p:nvSpPr>
          <p:cNvPr id="3" name="Rectangle 2" descr="Already Discussed">
            <a:extLst>
              <a:ext uri="{FF2B5EF4-FFF2-40B4-BE49-F238E27FC236}">
                <a16:creationId xmlns:a16="http://schemas.microsoft.com/office/drawing/2014/main" id="{46B650B0-AEAA-49A5-8575-1B4EAB4FBE16}"/>
              </a:ext>
            </a:extLst>
          </p:cNvPr>
          <p:cNvSpPr/>
          <p:nvPr/>
        </p:nvSpPr>
        <p:spPr>
          <a:xfrm>
            <a:off x="4256391" y="2551837"/>
            <a:ext cx="4887609" cy="1754326"/>
          </a:xfrm>
          <a:prstGeom prst="rect">
            <a:avLst/>
          </a:prstGeom>
          <a:noFill/>
        </p:spPr>
        <p:txBody>
          <a:bodyPr wrap="square" lIns="91440" tIns="45720" rIns="91440" bIns="45720">
            <a:spAutoFit/>
          </a:bodyPr>
          <a:lstStyle/>
          <a:p>
            <a:pPr algn="ct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Already</a:t>
            </a:r>
          </a:p>
          <a:p>
            <a:pPr algn="ct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discussed…</a:t>
            </a:r>
          </a:p>
        </p:txBody>
      </p:sp>
    </p:spTree>
    <p:extLst>
      <p:ext uri="{BB962C8B-B14F-4D97-AF65-F5344CB8AC3E}">
        <p14:creationId xmlns:p14="http://schemas.microsoft.com/office/powerpoint/2010/main" val="41321569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idx="4294967295"/>
          </p:nvPr>
        </p:nvSpPr>
        <p:spPr/>
        <p:txBody>
          <a:bodyPr/>
          <a:lstStyle/>
          <a:p>
            <a:pPr eaLnBrk="1" hangingPunct="1">
              <a:defRPr/>
            </a:pPr>
            <a:r>
              <a:rPr lang="en-US" dirty="0"/>
              <a:t>F. Back-of-Queue Strategies</a:t>
            </a:r>
          </a:p>
        </p:txBody>
      </p:sp>
      <p:pic>
        <p:nvPicPr>
          <p:cNvPr id="3" name="Picture 2" descr="A group of cars on a road passing a work zone">
            <a:extLst>
              <a:ext uri="{FF2B5EF4-FFF2-40B4-BE49-F238E27FC236}">
                <a16:creationId xmlns:a16="http://schemas.microsoft.com/office/drawing/2014/main" id="{8C9E0E11-BDEF-4BD8-B882-462CCD3493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325563"/>
            <a:ext cx="7881146" cy="4084637"/>
          </a:xfrm>
          <a:prstGeom prst="rect">
            <a:avLst/>
          </a:prstGeom>
        </p:spPr>
      </p:pic>
      <p:sp>
        <p:nvSpPr>
          <p:cNvPr id="2" name="Google Shape;74;p1">
            <a:extLst>
              <a:ext uri="{FF2B5EF4-FFF2-40B4-BE49-F238E27FC236}">
                <a16:creationId xmlns:a16="http://schemas.microsoft.com/office/drawing/2014/main" id="{A3FC7B2F-1089-8772-E52D-644047DDD0FF}"/>
              </a:ext>
            </a:extLst>
          </p:cNvPr>
          <p:cNvSpPr/>
          <p:nvPr/>
        </p:nvSpPr>
        <p:spPr>
          <a:xfrm>
            <a:off x="7407673" y="54102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6671733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idx="4294967295"/>
          </p:nvPr>
        </p:nvSpPr>
        <p:spPr>
          <a:xfrm>
            <a:off x="304800" y="0"/>
            <a:ext cx="8763000" cy="1295400"/>
          </a:xfrm>
        </p:spPr>
        <p:txBody>
          <a:bodyPr/>
          <a:lstStyle/>
          <a:p>
            <a:pPr eaLnBrk="1" hangingPunct="1">
              <a:buClr>
                <a:schemeClr val="bg2"/>
              </a:buClr>
              <a:defRPr/>
            </a:pPr>
            <a:r>
              <a:rPr lang="en-US" dirty="0"/>
              <a:t>Where are Queues Likely to Occur?</a:t>
            </a:r>
          </a:p>
        </p:txBody>
      </p:sp>
      <p:sp>
        <p:nvSpPr>
          <p:cNvPr id="37891" name="Rectangle 3"/>
          <p:cNvSpPr>
            <a:spLocks noGrp="1" noChangeArrowheads="1"/>
          </p:cNvSpPr>
          <p:nvPr>
            <p:ph type="body" idx="4294967295"/>
          </p:nvPr>
        </p:nvSpPr>
        <p:spPr>
          <a:xfrm>
            <a:off x="320351" y="1295400"/>
            <a:ext cx="8153400" cy="2514600"/>
          </a:xfrm>
        </p:spPr>
        <p:txBody>
          <a:bodyPr/>
          <a:lstStyle/>
          <a:p>
            <a:pPr eaLnBrk="1" hangingPunct="1">
              <a:buClr>
                <a:srgbClr val="FF9123"/>
              </a:buClr>
            </a:pPr>
            <a:r>
              <a:rPr lang="en-US" dirty="0"/>
              <a:t>In the advance warning area</a:t>
            </a:r>
          </a:p>
          <a:p>
            <a:pPr eaLnBrk="1" hangingPunct="1">
              <a:buClr>
                <a:srgbClr val="FF9123"/>
              </a:buClr>
            </a:pPr>
            <a:r>
              <a:rPr lang="en-US" dirty="0"/>
              <a:t>Upstream of the advance warning area (more dangerous)</a:t>
            </a:r>
          </a:p>
          <a:p>
            <a:pPr eaLnBrk="1" hangingPunct="1">
              <a:buClr>
                <a:srgbClr val="FF9123"/>
              </a:buClr>
            </a:pPr>
            <a:r>
              <a:rPr lang="en-US" dirty="0"/>
              <a:t>In the traffic space near the work area itself</a:t>
            </a:r>
          </a:p>
          <a:p>
            <a:pPr eaLnBrk="1" hangingPunct="1">
              <a:buClr>
                <a:srgbClr val="FF9123"/>
              </a:buClr>
            </a:pPr>
            <a:endParaRPr lang="en-US" dirty="0"/>
          </a:p>
        </p:txBody>
      </p:sp>
      <p:pic>
        <p:nvPicPr>
          <p:cNvPr id="37892" name="Picture 2" descr="traffic on the freeway with work zone devices around them"/>
          <p:cNvPicPr>
            <a:picLocks noChangeAspect="1" noChangeArrowheads="1"/>
          </p:cNvPicPr>
          <p:nvPr/>
        </p:nvPicPr>
        <p:blipFill>
          <a:blip r:embed="rId3" cstate="print"/>
          <a:srcRect/>
          <a:stretch>
            <a:fillRect/>
          </a:stretch>
        </p:blipFill>
        <p:spPr bwMode="auto">
          <a:xfrm>
            <a:off x="1943100" y="3445823"/>
            <a:ext cx="5486400" cy="2206625"/>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1A784194-CB25-1E75-DC4E-82CB3FAB923F}"/>
              </a:ext>
            </a:extLst>
          </p:cNvPr>
          <p:cNvSpPr/>
          <p:nvPr/>
        </p:nvSpPr>
        <p:spPr>
          <a:xfrm>
            <a:off x="6400800" y="5710778"/>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605573227"/>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idx="4294967295"/>
          </p:nvPr>
        </p:nvSpPr>
        <p:spPr>
          <a:xfrm>
            <a:off x="457200" y="0"/>
            <a:ext cx="8610600" cy="1295400"/>
          </a:xfrm>
        </p:spPr>
        <p:txBody>
          <a:bodyPr/>
          <a:lstStyle/>
          <a:p>
            <a:pPr eaLnBrk="1" hangingPunct="1">
              <a:buClr>
                <a:schemeClr val="bg2"/>
              </a:buClr>
              <a:defRPr/>
            </a:pPr>
            <a:r>
              <a:rPr lang="en-US" sz="4000" dirty="0"/>
              <a:t>Back-of-Queue Issues</a:t>
            </a:r>
          </a:p>
        </p:txBody>
      </p:sp>
      <p:sp>
        <p:nvSpPr>
          <p:cNvPr id="38915" name="Rectangle 3"/>
          <p:cNvSpPr>
            <a:spLocks noGrp="1" noChangeArrowheads="1"/>
          </p:cNvSpPr>
          <p:nvPr>
            <p:ph type="body" idx="4294967295"/>
          </p:nvPr>
        </p:nvSpPr>
        <p:spPr>
          <a:xfrm>
            <a:off x="427383" y="1219200"/>
            <a:ext cx="5257800" cy="4572000"/>
          </a:xfrm>
        </p:spPr>
        <p:txBody>
          <a:bodyPr/>
          <a:lstStyle/>
          <a:p>
            <a:pPr eaLnBrk="1" hangingPunct="1">
              <a:buClr>
                <a:srgbClr val="FF9123"/>
              </a:buClr>
            </a:pPr>
            <a:r>
              <a:rPr lang="en-US" dirty="0"/>
              <a:t>Increased crash risk, particularly rear-end crashes</a:t>
            </a:r>
          </a:p>
          <a:p>
            <a:pPr eaLnBrk="1" hangingPunct="1">
              <a:buClr>
                <a:srgbClr val="FF9123"/>
              </a:buClr>
            </a:pPr>
            <a:r>
              <a:rPr lang="en-US" dirty="0"/>
              <a:t>Potentially large variability in speeds between approaching traffic and queued traffic</a:t>
            </a:r>
          </a:p>
          <a:p>
            <a:pPr eaLnBrk="1" hangingPunct="1">
              <a:buClr>
                <a:srgbClr val="FF9123"/>
              </a:buClr>
            </a:pPr>
            <a:r>
              <a:rPr lang="en-US" dirty="0"/>
              <a:t>Impacts on driver expectations </a:t>
            </a:r>
          </a:p>
          <a:p>
            <a:pPr lvl="1" eaLnBrk="1" hangingPunct="1">
              <a:buClr>
                <a:srgbClr val="FF9123"/>
              </a:buClr>
            </a:pPr>
            <a:r>
              <a:rPr lang="en-US" dirty="0"/>
              <a:t>May be accustomed to unencumbered travel and</a:t>
            </a:r>
          </a:p>
          <a:p>
            <a:pPr lvl="1" eaLnBrk="1" hangingPunct="1">
              <a:buClr>
                <a:srgbClr val="FF9123"/>
              </a:buClr>
            </a:pPr>
            <a:r>
              <a:rPr lang="en-US" dirty="0"/>
              <a:t>May have a slower perception-reaction time</a:t>
            </a:r>
          </a:p>
          <a:p>
            <a:pPr eaLnBrk="1" hangingPunct="1">
              <a:buClr>
                <a:srgbClr val="FF9123"/>
              </a:buClr>
            </a:pPr>
            <a:endParaRPr lang="en-US" sz="2800" dirty="0"/>
          </a:p>
        </p:txBody>
      </p:sp>
      <p:pic>
        <p:nvPicPr>
          <p:cNvPr id="2" name="Picture 1" descr="Cars Approaching a work zone on the highway with left lane closed">
            <a:extLst>
              <a:ext uri="{FF2B5EF4-FFF2-40B4-BE49-F238E27FC236}">
                <a16:creationId xmlns:a16="http://schemas.microsoft.com/office/drawing/2014/main" id="{A08FE469-CF99-49B1-A067-EEB5B906C002}"/>
              </a:ext>
            </a:extLst>
          </p:cNvPr>
          <p:cNvPicPr>
            <a:picLocks noChangeAspect="1"/>
          </p:cNvPicPr>
          <p:nvPr/>
        </p:nvPicPr>
        <p:blipFill>
          <a:blip r:embed="rId3"/>
          <a:stretch>
            <a:fillRect/>
          </a:stretch>
        </p:blipFill>
        <p:spPr>
          <a:xfrm>
            <a:off x="5943600" y="1890712"/>
            <a:ext cx="2619375" cy="3305175"/>
          </a:xfrm>
          <a:prstGeom prst="rect">
            <a:avLst/>
          </a:prstGeom>
        </p:spPr>
      </p:pic>
      <p:sp>
        <p:nvSpPr>
          <p:cNvPr id="3" name="Google Shape;74;p1">
            <a:extLst>
              <a:ext uri="{FF2B5EF4-FFF2-40B4-BE49-F238E27FC236}">
                <a16:creationId xmlns:a16="http://schemas.microsoft.com/office/drawing/2014/main" id="{0AFBE2DA-2557-DA96-B74C-D026EDB8A701}"/>
              </a:ext>
            </a:extLst>
          </p:cNvPr>
          <p:cNvSpPr/>
          <p:nvPr/>
        </p:nvSpPr>
        <p:spPr>
          <a:xfrm>
            <a:off x="7543800" y="52578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44197090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idx="4294967295"/>
          </p:nvPr>
        </p:nvSpPr>
        <p:spPr>
          <a:xfrm>
            <a:off x="381000" y="0"/>
            <a:ext cx="8686800" cy="1295400"/>
          </a:xfrm>
        </p:spPr>
        <p:txBody>
          <a:bodyPr/>
          <a:lstStyle/>
          <a:p>
            <a:pPr eaLnBrk="1" hangingPunct="1">
              <a:buClr>
                <a:schemeClr val="bg2"/>
              </a:buClr>
              <a:defRPr/>
            </a:pPr>
            <a:r>
              <a:rPr lang="en-US" dirty="0"/>
              <a:t>Back-of-Queue Issues</a:t>
            </a:r>
          </a:p>
        </p:txBody>
      </p:sp>
      <p:sp>
        <p:nvSpPr>
          <p:cNvPr id="39939" name="Rectangle 3"/>
          <p:cNvSpPr>
            <a:spLocks noGrp="1" noChangeArrowheads="1"/>
          </p:cNvSpPr>
          <p:nvPr>
            <p:ph type="body" idx="4294967295"/>
          </p:nvPr>
        </p:nvSpPr>
        <p:spPr>
          <a:xfrm>
            <a:off x="417443" y="1295400"/>
            <a:ext cx="4535557" cy="4572000"/>
          </a:xfrm>
        </p:spPr>
        <p:txBody>
          <a:bodyPr/>
          <a:lstStyle/>
          <a:p>
            <a:pPr eaLnBrk="1" hangingPunct="1">
              <a:buClr>
                <a:srgbClr val="FF9123"/>
              </a:buClr>
            </a:pPr>
            <a:r>
              <a:rPr lang="en-US" dirty="0"/>
              <a:t>Geometry of roadway</a:t>
            </a:r>
          </a:p>
          <a:p>
            <a:pPr lvl="1" eaLnBrk="1" hangingPunct="1">
              <a:buClr>
                <a:srgbClr val="FF9123"/>
              </a:buClr>
            </a:pPr>
            <a:r>
              <a:rPr lang="en-US" dirty="0"/>
              <a:t>Limited sight distance to the back-of-queue due to curvature</a:t>
            </a:r>
          </a:p>
          <a:p>
            <a:pPr eaLnBrk="1" hangingPunct="1">
              <a:buClr>
                <a:srgbClr val="FF9123"/>
              </a:buClr>
            </a:pPr>
            <a:r>
              <a:rPr lang="en-US" dirty="0"/>
              <a:t>Impacts from recurring congestion</a:t>
            </a:r>
          </a:p>
          <a:p>
            <a:pPr eaLnBrk="1" hangingPunct="1">
              <a:buClr>
                <a:srgbClr val="FF9123"/>
              </a:buClr>
            </a:pPr>
            <a:r>
              <a:rPr lang="en-US" dirty="0"/>
              <a:t>Multiple public access points</a:t>
            </a:r>
          </a:p>
          <a:p>
            <a:pPr eaLnBrk="1" hangingPunct="1">
              <a:buClr>
                <a:srgbClr val="FF9123"/>
              </a:buClr>
            </a:pPr>
            <a:r>
              <a:rPr lang="en-US" dirty="0"/>
              <a:t>Impacts near work vehicle access/egress points</a:t>
            </a:r>
          </a:p>
        </p:txBody>
      </p:sp>
      <p:pic>
        <p:nvPicPr>
          <p:cNvPr id="2" name="Picture 1" descr="Trucks on a two-lane road with advance warning sign">
            <a:extLst>
              <a:ext uri="{FF2B5EF4-FFF2-40B4-BE49-F238E27FC236}">
                <a16:creationId xmlns:a16="http://schemas.microsoft.com/office/drawing/2014/main" id="{5BEC7C40-0488-4B24-9942-09C7D36FAA6C}"/>
              </a:ext>
            </a:extLst>
          </p:cNvPr>
          <p:cNvPicPr>
            <a:picLocks noChangeAspect="1"/>
          </p:cNvPicPr>
          <p:nvPr/>
        </p:nvPicPr>
        <p:blipFill rotWithShape="1">
          <a:blip r:embed="rId3"/>
          <a:srcRect l="8001" r="34000"/>
          <a:stretch/>
        </p:blipFill>
        <p:spPr>
          <a:xfrm>
            <a:off x="5334000" y="1371600"/>
            <a:ext cx="3049948" cy="4114800"/>
          </a:xfrm>
          <a:prstGeom prst="rect">
            <a:avLst/>
          </a:prstGeom>
        </p:spPr>
      </p:pic>
      <p:sp>
        <p:nvSpPr>
          <p:cNvPr id="3" name="Google Shape;74;p1">
            <a:extLst>
              <a:ext uri="{FF2B5EF4-FFF2-40B4-BE49-F238E27FC236}">
                <a16:creationId xmlns:a16="http://schemas.microsoft.com/office/drawing/2014/main" id="{0FD20738-8B81-4791-EAC9-C66E99F8A64A}"/>
              </a:ext>
            </a:extLst>
          </p:cNvPr>
          <p:cNvSpPr/>
          <p:nvPr/>
        </p:nvSpPr>
        <p:spPr>
          <a:xfrm>
            <a:off x="7354957" y="5548745"/>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32910405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947AA-B755-4A44-A363-71981BB8BB18}"/>
              </a:ext>
            </a:extLst>
          </p:cNvPr>
          <p:cNvSpPr>
            <a:spLocks noGrp="1"/>
          </p:cNvSpPr>
          <p:nvPr>
            <p:ph type="title"/>
          </p:nvPr>
        </p:nvSpPr>
        <p:spPr>
          <a:xfrm>
            <a:off x="533400" y="122237"/>
            <a:ext cx="8610600" cy="1325563"/>
          </a:xfrm>
        </p:spPr>
        <p:txBody>
          <a:bodyPr/>
          <a:lstStyle/>
          <a:p>
            <a:r>
              <a:rPr lang="en-US" dirty="0"/>
              <a:t>Considerations of Work Zone Impact Analysis</a:t>
            </a:r>
          </a:p>
        </p:txBody>
      </p:sp>
      <p:sp>
        <p:nvSpPr>
          <p:cNvPr id="3" name="Content Placeholder 2">
            <a:extLst>
              <a:ext uri="{FF2B5EF4-FFF2-40B4-BE49-F238E27FC236}">
                <a16:creationId xmlns:a16="http://schemas.microsoft.com/office/drawing/2014/main" id="{C5DFD630-D158-4134-AF34-D34FE383155F}"/>
              </a:ext>
            </a:extLst>
          </p:cNvPr>
          <p:cNvSpPr>
            <a:spLocks noGrp="1"/>
          </p:cNvSpPr>
          <p:nvPr>
            <p:ph idx="1"/>
          </p:nvPr>
        </p:nvSpPr>
        <p:spPr>
          <a:xfrm>
            <a:off x="533400" y="1600199"/>
            <a:ext cx="8153400" cy="4385581"/>
          </a:xfrm>
        </p:spPr>
        <p:txBody>
          <a:bodyPr/>
          <a:lstStyle/>
          <a:p>
            <a:pPr marL="171450" indent="-171450">
              <a:buFont typeface="Arial" panose="020B0604020202020204" pitchFamily="34" charset="0"/>
              <a:buChar char="•"/>
            </a:pPr>
            <a:r>
              <a:rPr lang="en-US" dirty="0"/>
              <a:t>Mobility and safety impacts of the project at the…</a:t>
            </a:r>
          </a:p>
          <a:p>
            <a:pPr marL="622300" lvl="1" indent="-171450">
              <a:buFont typeface="Arial" panose="020B0604020202020204" pitchFamily="34" charset="0"/>
              <a:buChar char="•"/>
            </a:pPr>
            <a:r>
              <a:rPr lang="en-US" dirty="0"/>
              <a:t>Project,</a:t>
            </a:r>
          </a:p>
          <a:p>
            <a:pPr marL="622300" lvl="1" indent="-171450">
              <a:buFont typeface="Arial" panose="020B0604020202020204" pitchFamily="34" charset="0"/>
              <a:buChar char="•"/>
            </a:pPr>
            <a:r>
              <a:rPr lang="en-US" dirty="0"/>
              <a:t>Corridor, and</a:t>
            </a:r>
          </a:p>
          <a:p>
            <a:pPr marL="622300" lvl="1" indent="-171450">
              <a:buFont typeface="Arial" panose="020B0604020202020204" pitchFamily="34" charset="0"/>
              <a:buChar char="•"/>
            </a:pPr>
            <a:r>
              <a:rPr lang="en-US" dirty="0"/>
              <a:t>Network levels</a:t>
            </a:r>
          </a:p>
          <a:p>
            <a:pPr marL="171450" indent="-171450">
              <a:buFont typeface="Arial" panose="020B0604020202020204" pitchFamily="34" charset="0"/>
              <a:buChar char="•"/>
            </a:pPr>
            <a:r>
              <a:rPr lang="en-US" dirty="0"/>
              <a:t>The combined impacts of concurrent projects that are located…</a:t>
            </a:r>
          </a:p>
          <a:p>
            <a:pPr marL="622300" lvl="1" indent="-171450">
              <a:buFont typeface="Arial" panose="020B0604020202020204" pitchFamily="34" charset="0"/>
              <a:buChar char="•"/>
            </a:pPr>
            <a:r>
              <a:rPr lang="en-US" dirty="0"/>
              <a:t>Near each other or</a:t>
            </a:r>
          </a:p>
          <a:p>
            <a:pPr marL="622300" lvl="1" indent="-171450">
              <a:buFont typeface="Arial" panose="020B0604020202020204" pitchFamily="34" charset="0"/>
              <a:buChar char="•"/>
            </a:pPr>
            <a:r>
              <a:rPr lang="en-US" dirty="0"/>
              <a:t>On the alternate route for another project</a:t>
            </a:r>
          </a:p>
          <a:p>
            <a:pPr marL="0" indent="0">
              <a:buNone/>
            </a:pPr>
            <a:endParaRPr lang="en-US" dirty="0"/>
          </a:p>
        </p:txBody>
      </p:sp>
    </p:spTree>
    <p:extLst>
      <p:ext uri="{BB962C8B-B14F-4D97-AF65-F5344CB8AC3E}">
        <p14:creationId xmlns:p14="http://schemas.microsoft.com/office/powerpoint/2010/main" val="42543452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idx="4294967295"/>
          </p:nvPr>
        </p:nvSpPr>
        <p:spPr>
          <a:xfrm>
            <a:off x="533400" y="0"/>
            <a:ext cx="8534400" cy="1295400"/>
          </a:xfrm>
        </p:spPr>
        <p:txBody>
          <a:bodyPr/>
          <a:lstStyle/>
          <a:p>
            <a:pPr eaLnBrk="1" hangingPunct="1">
              <a:buClr>
                <a:schemeClr val="bg2"/>
              </a:buClr>
              <a:defRPr/>
            </a:pPr>
            <a:r>
              <a:rPr lang="en-US" dirty="0"/>
              <a:t>Why Should We Analyze Queues?</a:t>
            </a:r>
          </a:p>
        </p:txBody>
      </p:sp>
      <p:sp>
        <p:nvSpPr>
          <p:cNvPr id="40963" name="Rectangle 3"/>
          <p:cNvSpPr>
            <a:spLocks noGrp="1" noChangeArrowheads="1"/>
          </p:cNvSpPr>
          <p:nvPr>
            <p:ph type="body" idx="4294967295"/>
          </p:nvPr>
        </p:nvSpPr>
        <p:spPr>
          <a:xfrm>
            <a:off x="533400" y="1447800"/>
            <a:ext cx="7924800" cy="4572000"/>
          </a:xfrm>
        </p:spPr>
        <p:txBody>
          <a:bodyPr/>
          <a:lstStyle/>
          <a:p>
            <a:pPr eaLnBrk="1" hangingPunct="1">
              <a:buClr>
                <a:srgbClr val="FF9123"/>
              </a:buClr>
            </a:pPr>
            <a:r>
              <a:rPr lang="en-US" dirty="0"/>
              <a:t>Analysis can provide valuable insights into the anticipated:</a:t>
            </a:r>
          </a:p>
          <a:p>
            <a:pPr lvl="1" eaLnBrk="1" hangingPunct="1">
              <a:buClr>
                <a:srgbClr val="FF9123"/>
              </a:buClr>
            </a:pPr>
            <a:r>
              <a:rPr lang="en-US" dirty="0"/>
              <a:t>Length of queue</a:t>
            </a:r>
          </a:p>
          <a:p>
            <a:pPr lvl="1" eaLnBrk="1" hangingPunct="1">
              <a:buClr>
                <a:srgbClr val="FF9123"/>
              </a:buClr>
            </a:pPr>
            <a:r>
              <a:rPr lang="en-US" dirty="0"/>
              <a:t>Time when queues may occur</a:t>
            </a:r>
          </a:p>
          <a:p>
            <a:pPr lvl="1" eaLnBrk="1" hangingPunct="1">
              <a:buClr>
                <a:srgbClr val="FF9123"/>
              </a:buClr>
            </a:pPr>
            <a:r>
              <a:rPr lang="en-US" dirty="0"/>
              <a:t>Location of queue</a:t>
            </a:r>
          </a:p>
          <a:p>
            <a:pPr lvl="1" eaLnBrk="1" hangingPunct="1">
              <a:buClr>
                <a:srgbClr val="FF9123"/>
              </a:buClr>
            </a:pPr>
            <a:r>
              <a:rPr lang="en-US" dirty="0"/>
              <a:t>Variability in traffic speeds</a:t>
            </a:r>
          </a:p>
          <a:p>
            <a:pPr eaLnBrk="1" hangingPunct="1">
              <a:buClr>
                <a:srgbClr val="FF9123"/>
              </a:buClr>
            </a:pPr>
            <a:r>
              <a:rPr lang="en-US" dirty="0"/>
              <a:t>Analysis helps determine potential treatments for the problem </a:t>
            </a:r>
          </a:p>
        </p:txBody>
      </p:sp>
    </p:spTree>
    <p:extLst>
      <p:ext uri="{BB962C8B-B14F-4D97-AF65-F5344CB8AC3E}">
        <p14:creationId xmlns:p14="http://schemas.microsoft.com/office/powerpoint/2010/main" val="1557555396"/>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a:xfrm>
            <a:off x="533400" y="0"/>
            <a:ext cx="8610600" cy="1371600"/>
          </a:xfrm>
        </p:spPr>
        <p:txBody>
          <a:bodyPr/>
          <a:lstStyle/>
          <a:p>
            <a:pPr eaLnBrk="1" hangingPunct="1">
              <a:defRPr/>
            </a:pPr>
            <a:r>
              <a:rPr lang="en-US" dirty="0"/>
              <a:t>Analyzing Potential Queues</a:t>
            </a:r>
          </a:p>
        </p:txBody>
      </p:sp>
      <p:sp>
        <p:nvSpPr>
          <p:cNvPr id="41987" name="Rectangle 3"/>
          <p:cNvSpPr>
            <a:spLocks noGrp="1" noChangeArrowheads="1"/>
          </p:cNvSpPr>
          <p:nvPr>
            <p:ph type="body" idx="1"/>
          </p:nvPr>
        </p:nvSpPr>
        <p:spPr>
          <a:xfrm>
            <a:off x="381000" y="1835150"/>
            <a:ext cx="3352800" cy="4114800"/>
          </a:xfrm>
        </p:spPr>
        <p:txBody>
          <a:bodyPr/>
          <a:lstStyle/>
          <a:p>
            <a:pPr eaLnBrk="1" hangingPunct="1"/>
            <a:r>
              <a:rPr lang="en-US" dirty="0"/>
              <a:t>When the volume to capacity ratio (V/C) exceeds one, a queue forms</a:t>
            </a:r>
          </a:p>
          <a:p>
            <a:pPr eaLnBrk="1" hangingPunct="1">
              <a:buFontTx/>
              <a:buNone/>
            </a:pPr>
            <a:endParaRPr lang="en-US" dirty="0"/>
          </a:p>
          <a:p>
            <a:pPr eaLnBrk="1" hangingPunct="1"/>
            <a:endParaRPr lang="en-US" dirty="0"/>
          </a:p>
        </p:txBody>
      </p:sp>
      <p:pic>
        <p:nvPicPr>
          <p:cNvPr id="41988" name="Picture 11" descr="time versus flow rate in vehicles per hour, with purple capacity line at 375 and blue demand line showing variation over the day - from 5 to around 15 the demand exceeds capacity">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3804557" y="1981200"/>
            <a:ext cx="4883150" cy="3352800"/>
          </a:xfrm>
          <a:prstGeom prst="rect">
            <a:avLst/>
          </a:prstGeom>
          <a:noFill/>
          <a:ln w="9525">
            <a:noFill/>
            <a:miter lim="800000"/>
            <a:headEnd/>
            <a:tailEnd/>
          </a:ln>
        </p:spPr>
      </p:pic>
    </p:spTree>
    <p:extLst>
      <p:ext uri="{BB962C8B-B14F-4D97-AF65-F5344CB8AC3E}">
        <p14:creationId xmlns:p14="http://schemas.microsoft.com/office/powerpoint/2010/main" val="2645245935"/>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4738" name="Rectangle 2"/>
          <p:cNvSpPr>
            <a:spLocks noGrp="1" noChangeArrowheads="1"/>
          </p:cNvSpPr>
          <p:nvPr>
            <p:ph type="title" idx="4294967295"/>
          </p:nvPr>
        </p:nvSpPr>
        <p:spPr>
          <a:xfrm>
            <a:off x="457200" y="228600"/>
            <a:ext cx="8686800" cy="838200"/>
          </a:xfrm>
        </p:spPr>
        <p:txBody>
          <a:bodyPr/>
          <a:lstStyle/>
          <a:p>
            <a:pPr eaLnBrk="1" hangingPunct="1">
              <a:defRPr/>
            </a:pPr>
            <a:r>
              <a:rPr lang="en-US" dirty="0"/>
              <a:t>Example:  V/C Estimate</a:t>
            </a:r>
          </a:p>
        </p:txBody>
      </p:sp>
      <p:pic>
        <p:nvPicPr>
          <p:cNvPr id="43011" name="Picture 5" descr="varying AADT's from 15000 to 55000 with calculation of V/C ratio from 0.6 to 2.2 with ratio at one or higher when traffic is 1500 in peak hour (25000 AADT)">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0" y="1828800"/>
            <a:ext cx="9144000" cy="2511425"/>
          </a:xfrm>
          <a:prstGeom prst="rect">
            <a:avLst/>
          </a:prstGeom>
          <a:noFill/>
          <a:ln w="9525">
            <a:noFill/>
            <a:miter lim="800000"/>
            <a:headEnd/>
            <a:tailEnd/>
          </a:ln>
        </p:spPr>
      </p:pic>
      <p:sp>
        <p:nvSpPr>
          <p:cNvPr id="5" name="Text Box 14"/>
          <p:cNvSpPr txBox="1">
            <a:spLocks noChangeArrowheads="1"/>
          </p:cNvSpPr>
          <p:nvPr/>
        </p:nvSpPr>
        <p:spPr bwMode="auto">
          <a:xfrm>
            <a:off x="658813" y="4648200"/>
            <a:ext cx="8001000" cy="954107"/>
          </a:xfrm>
          <a:prstGeom prst="rect">
            <a:avLst/>
          </a:prstGeom>
          <a:solidFill>
            <a:schemeClr val="bg1"/>
          </a:solidFill>
          <a:ln w="9525">
            <a:noFill/>
            <a:miter lim="800000"/>
            <a:headEnd/>
            <a:tailEnd/>
          </a:ln>
        </p:spPr>
        <p:txBody>
          <a:bodyPr>
            <a:spAutoFit/>
          </a:bodyPr>
          <a:lstStyle/>
          <a:p>
            <a:pPr algn="ctr"/>
            <a:r>
              <a:rPr lang="en-US" sz="2800" b="1" dirty="0">
                <a:solidFill>
                  <a:srgbClr val="000000"/>
                </a:solidFill>
                <a:latin typeface="Arial" panose="020B0604020202020204" pitchFamily="34" charset="0"/>
              </a:rPr>
              <a:t>This is a rough estimate of the potential for queuing if no other data are available</a:t>
            </a:r>
          </a:p>
        </p:txBody>
      </p:sp>
    </p:spTree>
    <p:extLst>
      <p:ext uri="{BB962C8B-B14F-4D97-AF65-F5344CB8AC3E}">
        <p14:creationId xmlns:p14="http://schemas.microsoft.com/office/powerpoint/2010/main" val="1850323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idx="4294967295"/>
          </p:nvPr>
        </p:nvSpPr>
        <p:spPr>
          <a:xfrm>
            <a:off x="342901" y="182563"/>
            <a:ext cx="8839199" cy="1219200"/>
          </a:xfrm>
        </p:spPr>
        <p:txBody>
          <a:bodyPr/>
          <a:lstStyle/>
          <a:p>
            <a:pPr>
              <a:defRPr/>
            </a:pPr>
            <a:r>
              <a:rPr lang="en-US" dirty="0"/>
              <a:t>Measured Average</a:t>
            </a:r>
            <a:br>
              <a:rPr lang="en-US" dirty="0"/>
            </a:br>
            <a:r>
              <a:rPr lang="en-US" dirty="0"/>
              <a:t>Work Zone Capacities for Freeways</a:t>
            </a:r>
          </a:p>
        </p:txBody>
      </p:sp>
      <p:graphicFrame>
        <p:nvGraphicFramePr>
          <p:cNvPr id="284721" name="Group 49" descr="Measured Average Work Zone Capacities for Freeways"/>
          <p:cNvGraphicFramePr>
            <a:graphicFrameLocks noGrp="1"/>
          </p:cNvGraphicFramePr>
          <p:nvPr>
            <p:extLst>
              <p:ext uri="{D42A27DB-BD31-4B8C-83A1-F6EECF244321}">
                <p14:modId xmlns:p14="http://schemas.microsoft.com/office/powerpoint/2010/main" val="644718686"/>
              </p:ext>
            </p:extLst>
          </p:nvPr>
        </p:nvGraphicFramePr>
        <p:xfrm>
          <a:off x="685800" y="2178891"/>
          <a:ext cx="7391400" cy="3627120"/>
        </p:xfrm>
        <a:graphic>
          <a:graphicData uri="http://schemas.openxmlformats.org/drawingml/2006/table">
            <a:tbl>
              <a:tblPr/>
              <a:tblGrid>
                <a:gridCol w="1847850">
                  <a:extLst>
                    <a:ext uri="{9D8B030D-6E8A-4147-A177-3AD203B41FA5}">
                      <a16:colId xmlns:a16="http://schemas.microsoft.com/office/drawing/2014/main" val="20000"/>
                    </a:ext>
                  </a:extLst>
                </a:gridCol>
                <a:gridCol w="1847850">
                  <a:extLst>
                    <a:ext uri="{9D8B030D-6E8A-4147-A177-3AD203B41FA5}">
                      <a16:colId xmlns:a16="http://schemas.microsoft.com/office/drawing/2014/main" val="20001"/>
                    </a:ext>
                  </a:extLst>
                </a:gridCol>
                <a:gridCol w="1847850">
                  <a:extLst>
                    <a:ext uri="{9D8B030D-6E8A-4147-A177-3AD203B41FA5}">
                      <a16:colId xmlns:a16="http://schemas.microsoft.com/office/drawing/2014/main" val="20002"/>
                    </a:ext>
                  </a:extLst>
                </a:gridCol>
                <a:gridCol w="1847850">
                  <a:extLst>
                    <a:ext uri="{9D8B030D-6E8A-4147-A177-3AD203B41FA5}">
                      <a16:colId xmlns:a16="http://schemas.microsoft.com/office/drawing/2014/main" val="20003"/>
                    </a:ext>
                  </a:extLst>
                </a:gridCol>
              </a:tblGrid>
              <a:tr h="457200">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Normal</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Open</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vph</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vphpl</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473075">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3</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1,170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1,170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12750">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2</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1,340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1,340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04825">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2</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2,740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1,370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444500">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4</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2</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2,960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1,480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460375">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3</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2</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2,980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1,490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476250">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4</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3</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4,560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1,520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bl>
          </a:graphicData>
        </a:graphic>
      </p:graphicFrame>
      <p:sp>
        <p:nvSpPr>
          <p:cNvPr id="44077" name="Text Box 45"/>
          <p:cNvSpPr txBox="1">
            <a:spLocks noChangeArrowheads="1"/>
          </p:cNvSpPr>
          <p:nvPr/>
        </p:nvSpPr>
        <p:spPr bwMode="auto">
          <a:xfrm>
            <a:off x="1752600" y="5924786"/>
            <a:ext cx="6172200" cy="461665"/>
          </a:xfrm>
          <a:prstGeom prst="rect">
            <a:avLst/>
          </a:prstGeom>
          <a:noFill/>
          <a:ln w="9525">
            <a:noFill/>
            <a:miter lim="800000"/>
            <a:headEnd/>
            <a:tailEnd/>
          </a:ln>
        </p:spPr>
        <p:txBody>
          <a:bodyPr wrap="square">
            <a:spAutoFit/>
          </a:bodyPr>
          <a:lstStyle/>
          <a:p>
            <a:r>
              <a:rPr lang="en-US" sz="2400" dirty="0">
                <a:latin typeface="Arial" panose="020B0604020202020204" pitchFamily="34" charset="0"/>
              </a:rPr>
              <a:t>Source: Highway Capacity Manual</a:t>
            </a:r>
          </a:p>
        </p:txBody>
      </p:sp>
      <p:sp>
        <p:nvSpPr>
          <p:cNvPr id="44078" name="Text Box 46"/>
          <p:cNvSpPr txBox="1">
            <a:spLocks noChangeArrowheads="1"/>
          </p:cNvSpPr>
          <p:nvPr/>
        </p:nvSpPr>
        <p:spPr bwMode="auto">
          <a:xfrm>
            <a:off x="939800" y="1493091"/>
            <a:ext cx="3326552" cy="584775"/>
          </a:xfrm>
          <a:prstGeom prst="rect">
            <a:avLst/>
          </a:prstGeom>
          <a:noFill/>
          <a:ln w="9525">
            <a:noFill/>
            <a:miter lim="800000"/>
            <a:headEnd/>
            <a:tailEnd/>
          </a:ln>
        </p:spPr>
        <p:txBody>
          <a:bodyPr wrap="none">
            <a:spAutoFit/>
          </a:bodyPr>
          <a:lstStyle/>
          <a:p>
            <a:r>
              <a:rPr lang="en-US" sz="3200" dirty="0">
                <a:latin typeface="Arial" panose="020B0604020202020204" pitchFamily="34" charset="0"/>
              </a:rPr>
              <a:t>Number of Lanes</a:t>
            </a:r>
          </a:p>
        </p:txBody>
      </p:sp>
      <p:sp>
        <p:nvSpPr>
          <p:cNvPr id="44079" name="Text Box 47"/>
          <p:cNvSpPr txBox="1">
            <a:spLocks noChangeArrowheads="1"/>
          </p:cNvSpPr>
          <p:nvPr/>
        </p:nvSpPr>
        <p:spPr bwMode="auto">
          <a:xfrm>
            <a:off x="4953000" y="1475341"/>
            <a:ext cx="2706767" cy="584775"/>
          </a:xfrm>
          <a:prstGeom prst="rect">
            <a:avLst/>
          </a:prstGeom>
          <a:noFill/>
          <a:ln w="9525">
            <a:noFill/>
            <a:miter lim="800000"/>
            <a:headEnd/>
            <a:tailEnd/>
          </a:ln>
        </p:spPr>
        <p:txBody>
          <a:bodyPr wrap="none">
            <a:spAutoFit/>
          </a:bodyPr>
          <a:lstStyle/>
          <a:p>
            <a:r>
              <a:rPr lang="en-US" sz="3200" dirty="0">
                <a:latin typeface="Arial" panose="020B0604020202020204" pitchFamily="34" charset="0"/>
              </a:rPr>
              <a:t>Avg. Capacity</a:t>
            </a:r>
          </a:p>
        </p:txBody>
      </p:sp>
      <p:sp>
        <p:nvSpPr>
          <p:cNvPr id="44080" name="Line 48">
            <a:extLst>
              <a:ext uri="{C183D7F6-B498-43B3-948B-1728B52AA6E4}">
                <adec:decorative xmlns:adec="http://schemas.microsoft.com/office/drawing/2017/decorative" val="1"/>
              </a:ext>
            </a:extLst>
          </p:cNvPr>
          <p:cNvSpPr>
            <a:spLocks noChangeShapeType="1"/>
          </p:cNvSpPr>
          <p:nvPr/>
        </p:nvSpPr>
        <p:spPr bwMode="auto">
          <a:xfrm>
            <a:off x="4381500" y="1432766"/>
            <a:ext cx="0" cy="685800"/>
          </a:xfrm>
          <a:prstGeom prst="line">
            <a:avLst/>
          </a:prstGeom>
          <a:noFill/>
          <a:ln w="9525">
            <a:solidFill>
              <a:schemeClr val="tx1"/>
            </a:solidFill>
            <a:miter lim="800000"/>
            <a:headEnd/>
            <a:tailEnd/>
          </a:ln>
        </p:spPr>
        <p:txBody>
          <a:bodyPr wrap="none"/>
          <a:lstStyle/>
          <a:p>
            <a:endParaRPr lang="en-US" dirty="0"/>
          </a:p>
        </p:txBody>
      </p:sp>
    </p:spTree>
    <p:extLst>
      <p:ext uri="{BB962C8B-B14F-4D97-AF65-F5344CB8AC3E}">
        <p14:creationId xmlns:p14="http://schemas.microsoft.com/office/powerpoint/2010/main" val="27388277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a:xfrm>
            <a:off x="381000" y="381000"/>
            <a:ext cx="8458200" cy="838200"/>
          </a:xfrm>
        </p:spPr>
        <p:txBody>
          <a:bodyPr/>
          <a:lstStyle/>
          <a:p>
            <a:pPr eaLnBrk="1" hangingPunct="1">
              <a:defRPr/>
            </a:pPr>
            <a:r>
              <a:rPr lang="en-US" dirty="0"/>
              <a:t>Ohio-DOT Permitted Lane</a:t>
            </a:r>
            <a:br>
              <a:rPr lang="en-US" dirty="0"/>
            </a:br>
            <a:r>
              <a:rPr lang="en-US" dirty="0"/>
              <a:t>Closure Spreadsheet (PLCS)</a:t>
            </a:r>
          </a:p>
        </p:txBody>
      </p:sp>
      <p:sp>
        <p:nvSpPr>
          <p:cNvPr id="45059" name="Freeform 16" descr="Parchment"/>
          <p:cNvSpPr>
            <a:spLocks/>
          </p:cNvSpPr>
          <p:nvPr/>
        </p:nvSpPr>
        <p:spPr bwMode="auto">
          <a:xfrm>
            <a:off x="1181100" y="3238500"/>
            <a:ext cx="6858000" cy="565150"/>
          </a:xfrm>
          <a:custGeom>
            <a:avLst/>
            <a:gdLst>
              <a:gd name="T0" fmla="*/ 2147483647 w 4320"/>
              <a:gd name="T1" fmla="*/ 2147483647 h 356"/>
              <a:gd name="T2" fmla="*/ 2147483647 w 4320"/>
              <a:gd name="T3" fmla="*/ 2147483647 h 356"/>
              <a:gd name="T4" fmla="*/ 2147483647 w 4320"/>
              <a:gd name="T5" fmla="*/ 2147483647 h 356"/>
              <a:gd name="T6" fmla="*/ 2147483647 w 4320"/>
              <a:gd name="T7" fmla="*/ 2147483647 h 356"/>
              <a:gd name="T8" fmla="*/ 2147483647 w 4320"/>
              <a:gd name="T9" fmla="*/ 2147483647 h 356"/>
              <a:gd name="T10" fmla="*/ 2147483647 w 4320"/>
              <a:gd name="T11" fmla="*/ 2147483647 h 356"/>
              <a:gd name="T12" fmla="*/ 2147483647 w 4320"/>
              <a:gd name="T13" fmla="*/ 2147483647 h 356"/>
              <a:gd name="T14" fmla="*/ 2147483647 w 4320"/>
              <a:gd name="T15" fmla="*/ 2147483647 h 356"/>
              <a:gd name="T16" fmla="*/ 2147483647 w 4320"/>
              <a:gd name="T17" fmla="*/ 2147483647 h 356"/>
              <a:gd name="T18" fmla="*/ 2147483647 w 4320"/>
              <a:gd name="T19" fmla="*/ 2147483647 h 356"/>
              <a:gd name="T20" fmla="*/ 2147483647 w 4320"/>
              <a:gd name="T21" fmla="*/ 2147483647 h 356"/>
              <a:gd name="T22" fmla="*/ 2147483647 w 4320"/>
              <a:gd name="T23" fmla="*/ 2147483647 h 356"/>
              <a:gd name="T24" fmla="*/ 2147483647 w 4320"/>
              <a:gd name="T25" fmla="*/ 2147483647 h 356"/>
              <a:gd name="T26" fmla="*/ 2147483647 w 4320"/>
              <a:gd name="T27" fmla="*/ 2147483647 h 356"/>
              <a:gd name="T28" fmla="*/ 2147483647 w 4320"/>
              <a:gd name="T29" fmla="*/ 2147483647 h 356"/>
              <a:gd name="T30" fmla="*/ 2147483647 w 4320"/>
              <a:gd name="T31" fmla="*/ 2147483647 h 356"/>
              <a:gd name="T32" fmla="*/ 2147483647 w 4320"/>
              <a:gd name="T33" fmla="*/ 2147483647 h 356"/>
              <a:gd name="T34" fmla="*/ 2147483647 w 4320"/>
              <a:gd name="T35" fmla="*/ 2147483647 h 356"/>
              <a:gd name="T36" fmla="*/ 2147483647 w 4320"/>
              <a:gd name="T37" fmla="*/ 2147483647 h 356"/>
              <a:gd name="T38" fmla="*/ 2147483647 w 4320"/>
              <a:gd name="T39" fmla="*/ 2147483647 h 356"/>
              <a:gd name="T40" fmla="*/ 2147483647 w 4320"/>
              <a:gd name="T41" fmla="*/ 2147483647 h 356"/>
              <a:gd name="T42" fmla="*/ 2147483647 w 4320"/>
              <a:gd name="T43" fmla="*/ 2147483647 h 356"/>
              <a:gd name="T44" fmla="*/ 2147483647 w 4320"/>
              <a:gd name="T45" fmla="*/ 2147483647 h 356"/>
              <a:gd name="T46" fmla="*/ 2147483647 w 4320"/>
              <a:gd name="T47" fmla="*/ 2147483647 h 356"/>
              <a:gd name="T48" fmla="*/ 2147483647 w 4320"/>
              <a:gd name="T49" fmla="*/ 2147483647 h 356"/>
              <a:gd name="T50" fmla="*/ 2147483647 w 4320"/>
              <a:gd name="T51" fmla="*/ 2147483647 h 356"/>
              <a:gd name="T52" fmla="*/ 2147483647 w 4320"/>
              <a:gd name="T53" fmla="*/ 2147483647 h 356"/>
              <a:gd name="T54" fmla="*/ 2147483647 w 4320"/>
              <a:gd name="T55" fmla="*/ 2147483647 h 356"/>
              <a:gd name="T56" fmla="*/ 2147483647 w 4320"/>
              <a:gd name="T57" fmla="*/ 2147483647 h 356"/>
              <a:gd name="T58" fmla="*/ 2147483647 w 4320"/>
              <a:gd name="T59" fmla="*/ 2147483647 h 356"/>
              <a:gd name="T60" fmla="*/ 2147483647 w 4320"/>
              <a:gd name="T61" fmla="*/ 2147483647 h 356"/>
              <a:gd name="T62" fmla="*/ 2147483647 w 4320"/>
              <a:gd name="T63" fmla="*/ 2147483647 h 356"/>
              <a:gd name="T64" fmla="*/ 2147483647 w 4320"/>
              <a:gd name="T65" fmla="*/ 2147483647 h 356"/>
              <a:gd name="T66" fmla="*/ 2147483647 w 4320"/>
              <a:gd name="T67" fmla="*/ 2147483647 h 356"/>
              <a:gd name="T68" fmla="*/ 2147483647 w 4320"/>
              <a:gd name="T69" fmla="*/ 2147483647 h 356"/>
              <a:gd name="T70" fmla="*/ 2147483647 w 4320"/>
              <a:gd name="T71" fmla="*/ 2147483647 h 356"/>
              <a:gd name="T72" fmla="*/ 2147483647 w 4320"/>
              <a:gd name="T73" fmla="*/ 2147483647 h 356"/>
              <a:gd name="T74" fmla="*/ 2147483647 w 4320"/>
              <a:gd name="T75" fmla="*/ 2147483647 h 356"/>
              <a:gd name="T76" fmla="*/ 2147483647 w 4320"/>
              <a:gd name="T77" fmla="*/ 2147483647 h 356"/>
              <a:gd name="T78" fmla="*/ 2147483647 w 4320"/>
              <a:gd name="T79" fmla="*/ 2147483647 h 356"/>
              <a:gd name="T80" fmla="*/ 2147483647 w 4320"/>
              <a:gd name="T81" fmla="*/ 2147483647 h 356"/>
              <a:gd name="T82" fmla="*/ 2147483647 w 4320"/>
              <a:gd name="T83" fmla="*/ 2147483647 h 356"/>
              <a:gd name="T84" fmla="*/ 2147483647 w 4320"/>
              <a:gd name="T85" fmla="*/ 2147483647 h 356"/>
              <a:gd name="T86" fmla="*/ 2147483647 w 4320"/>
              <a:gd name="T87" fmla="*/ 2147483647 h 356"/>
              <a:gd name="T88" fmla="*/ 2147483647 w 4320"/>
              <a:gd name="T89" fmla="*/ 2147483647 h 356"/>
              <a:gd name="T90" fmla="*/ 2147483647 w 4320"/>
              <a:gd name="T91" fmla="*/ 2147483647 h 356"/>
              <a:gd name="T92" fmla="*/ 2147483647 w 4320"/>
              <a:gd name="T93" fmla="*/ 2147483647 h 356"/>
              <a:gd name="T94" fmla="*/ 2147483647 w 4320"/>
              <a:gd name="T95" fmla="*/ 2147483647 h 356"/>
              <a:gd name="T96" fmla="*/ 2147483647 w 4320"/>
              <a:gd name="T97" fmla="*/ 2147483647 h 356"/>
              <a:gd name="T98" fmla="*/ 2147483647 w 4320"/>
              <a:gd name="T99" fmla="*/ 2147483647 h 356"/>
              <a:gd name="T100" fmla="*/ 2147483647 w 4320"/>
              <a:gd name="T101" fmla="*/ 2147483647 h 356"/>
              <a:gd name="T102" fmla="*/ 2147483647 w 4320"/>
              <a:gd name="T103" fmla="*/ 2147483647 h 356"/>
              <a:gd name="T104" fmla="*/ 2147483647 w 4320"/>
              <a:gd name="T105" fmla="*/ 2147483647 h 356"/>
              <a:gd name="T106" fmla="*/ 2147483647 w 4320"/>
              <a:gd name="T107" fmla="*/ 0 h 356"/>
              <a:gd name="T108" fmla="*/ 2147483647 w 4320"/>
              <a:gd name="T109" fmla="*/ 2147483647 h 356"/>
              <a:gd name="T110" fmla="*/ 0 w 4320"/>
              <a:gd name="T111" fmla="*/ 2147483647 h 356"/>
              <a:gd name="T112" fmla="*/ 2147483647 w 4320"/>
              <a:gd name="T113" fmla="*/ 2147483647 h 356"/>
              <a:gd name="T114" fmla="*/ 2147483647 w 4320"/>
              <a:gd name="T115" fmla="*/ 2147483647 h 35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20"/>
              <a:gd name="T175" fmla="*/ 0 h 356"/>
              <a:gd name="T176" fmla="*/ 4320 w 4320"/>
              <a:gd name="T177" fmla="*/ 356 h 35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20" h="356">
                <a:moveTo>
                  <a:pt x="84" y="264"/>
                </a:moveTo>
                <a:cubicBezTo>
                  <a:pt x="142" y="245"/>
                  <a:pt x="180" y="207"/>
                  <a:pt x="240" y="192"/>
                </a:cubicBezTo>
                <a:cubicBezTo>
                  <a:pt x="252" y="184"/>
                  <a:pt x="262" y="173"/>
                  <a:pt x="276" y="168"/>
                </a:cubicBezTo>
                <a:cubicBezTo>
                  <a:pt x="307" y="157"/>
                  <a:pt x="372" y="144"/>
                  <a:pt x="372" y="144"/>
                </a:cubicBezTo>
                <a:cubicBezTo>
                  <a:pt x="452" y="148"/>
                  <a:pt x="532" y="147"/>
                  <a:pt x="612" y="156"/>
                </a:cubicBezTo>
                <a:cubicBezTo>
                  <a:pt x="650" y="160"/>
                  <a:pt x="682" y="190"/>
                  <a:pt x="720" y="192"/>
                </a:cubicBezTo>
                <a:cubicBezTo>
                  <a:pt x="808" y="196"/>
                  <a:pt x="896" y="200"/>
                  <a:pt x="984" y="204"/>
                </a:cubicBezTo>
                <a:cubicBezTo>
                  <a:pt x="996" y="212"/>
                  <a:pt x="1011" y="217"/>
                  <a:pt x="1020" y="228"/>
                </a:cubicBezTo>
                <a:cubicBezTo>
                  <a:pt x="1067" y="286"/>
                  <a:pt x="989" y="250"/>
                  <a:pt x="1068" y="276"/>
                </a:cubicBezTo>
                <a:cubicBezTo>
                  <a:pt x="1447" y="258"/>
                  <a:pt x="1231" y="303"/>
                  <a:pt x="1380" y="204"/>
                </a:cubicBezTo>
                <a:cubicBezTo>
                  <a:pt x="1420" y="83"/>
                  <a:pt x="1439" y="133"/>
                  <a:pt x="1608" y="144"/>
                </a:cubicBezTo>
                <a:cubicBezTo>
                  <a:pt x="1660" y="131"/>
                  <a:pt x="1707" y="113"/>
                  <a:pt x="1764" y="144"/>
                </a:cubicBezTo>
                <a:cubicBezTo>
                  <a:pt x="1789" y="158"/>
                  <a:pt x="1784" y="209"/>
                  <a:pt x="1812" y="216"/>
                </a:cubicBezTo>
                <a:cubicBezTo>
                  <a:pt x="1899" y="238"/>
                  <a:pt x="1844" y="226"/>
                  <a:pt x="1980" y="240"/>
                </a:cubicBezTo>
                <a:cubicBezTo>
                  <a:pt x="2016" y="236"/>
                  <a:pt x="2054" y="240"/>
                  <a:pt x="2088" y="228"/>
                </a:cubicBezTo>
                <a:cubicBezTo>
                  <a:pt x="2102" y="223"/>
                  <a:pt x="2100" y="200"/>
                  <a:pt x="2112" y="192"/>
                </a:cubicBezTo>
                <a:cubicBezTo>
                  <a:pt x="2133" y="179"/>
                  <a:pt x="2184" y="168"/>
                  <a:pt x="2184" y="168"/>
                </a:cubicBezTo>
                <a:cubicBezTo>
                  <a:pt x="2260" y="174"/>
                  <a:pt x="2342" y="161"/>
                  <a:pt x="2412" y="192"/>
                </a:cubicBezTo>
                <a:cubicBezTo>
                  <a:pt x="2425" y="198"/>
                  <a:pt x="2425" y="219"/>
                  <a:pt x="2436" y="228"/>
                </a:cubicBezTo>
                <a:cubicBezTo>
                  <a:pt x="2493" y="278"/>
                  <a:pt x="2496" y="273"/>
                  <a:pt x="2556" y="288"/>
                </a:cubicBezTo>
                <a:cubicBezTo>
                  <a:pt x="2658" y="356"/>
                  <a:pt x="2801" y="292"/>
                  <a:pt x="2916" y="276"/>
                </a:cubicBezTo>
                <a:cubicBezTo>
                  <a:pt x="3054" y="271"/>
                  <a:pt x="3226" y="316"/>
                  <a:pt x="3312" y="312"/>
                </a:cubicBezTo>
                <a:cubicBezTo>
                  <a:pt x="3398" y="308"/>
                  <a:pt x="3408" y="268"/>
                  <a:pt x="3432" y="252"/>
                </a:cubicBezTo>
                <a:cubicBezTo>
                  <a:pt x="3446" y="251"/>
                  <a:pt x="3446" y="226"/>
                  <a:pt x="3456" y="216"/>
                </a:cubicBezTo>
                <a:cubicBezTo>
                  <a:pt x="3466" y="206"/>
                  <a:pt x="3480" y="200"/>
                  <a:pt x="3492" y="192"/>
                </a:cubicBezTo>
                <a:cubicBezTo>
                  <a:pt x="3560" y="196"/>
                  <a:pt x="3628" y="195"/>
                  <a:pt x="3696" y="204"/>
                </a:cubicBezTo>
                <a:cubicBezTo>
                  <a:pt x="3696" y="204"/>
                  <a:pt x="3786" y="234"/>
                  <a:pt x="3804" y="240"/>
                </a:cubicBezTo>
                <a:cubicBezTo>
                  <a:pt x="3816" y="244"/>
                  <a:pt x="3840" y="252"/>
                  <a:pt x="3840" y="252"/>
                </a:cubicBezTo>
                <a:cubicBezTo>
                  <a:pt x="3928" y="248"/>
                  <a:pt x="4019" y="265"/>
                  <a:pt x="4104" y="240"/>
                </a:cubicBezTo>
                <a:cubicBezTo>
                  <a:pt x="4140" y="229"/>
                  <a:pt x="4128" y="168"/>
                  <a:pt x="4140" y="132"/>
                </a:cubicBezTo>
                <a:cubicBezTo>
                  <a:pt x="4146" y="115"/>
                  <a:pt x="4252" y="64"/>
                  <a:pt x="4284" y="48"/>
                </a:cubicBezTo>
                <a:cubicBezTo>
                  <a:pt x="4310" y="9"/>
                  <a:pt x="4294" y="12"/>
                  <a:pt x="4320" y="12"/>
                </a:cubicBezTo>
                <a:lnTo>
                  <a:pt x="4092" y="48"/>
                </a:lnTo>
                <a:lnTo>
                  <a:pt x="4032" y="156"/>
                </a:lnTo>
                <a:lnTo>
                  <a:pt x="3900" y="168"/>
                </a:lnTo>
                <a:lnTo>
                  <a:pt x="3732" y="108"/>
                </a:lnTo>
                <a:lnTo>
                  <a:pt x="3588" y="60"/>
                </a:lnTo>
                <a:lnTo>
                  <a:pt x="3384" y="48"/>
                </a:lnTo>
                <a:lnTo>
                  <a:pt x="3288" y="60"/>
                </a:lnTo>
                <a:lnTo>
                  <a:pt x="2772" y="168"/>
                </a:lnTo>
                <a:lnTo>
                  <a:pt x="2628" y="204"/>
                </a:lnTo>
                <a:lnTo>
                  <a:pt x="2400" y="72"/>
                </a:lnTo>
                <a:lnTo>
                  <a:pt x="2172" y="72"/>
                </a:lnTo>
                <a:lnTo>
                  <a:pt x="2052" y="120"/>
                </a:lnTo>
                <a:lnTo>
                  <a:pt x="1908" y="156"/>
                </a:lnTo>
                <a:lnTo>
                  <a:pt x="1800" y="72"/>
                </a:lnTo>
                <a:lnTo>
                  <a:pt x="1656" y="12"/>
                </a:lnTo>
                <a:lnTo>
                  <a:pt x="1404" y="24"/>
                </a:lnTo>
                <a:lnTo>
                  <a:pt x="1260" y="84"/>
                </a:lnTo>
                <a:lnTo>
                  <a:pt x="1236" y="180"/>
                </a:lnTo>
                <a:lnTo>
                  <a:pt x="1080" y="120"/>
                </a:lnTo>
                <a:lnTo>
                  <a:pt x="852" y="108"/>
                </a:lnTo>
                <a:lnTo>
                  <a:pt x="732" y="48"/>
                </a:lnTo>
                <a:lnTo>
                  <a:pt x="468" y="0"/>
                </a:lnTo>
                <a:lnTo>
                  <a:pt x="252" y="60"/>
                </a:lnTo>
                <a:lnTo>
                  <a:pt x="0" y="84"/>
                </a:lnTo>
                <a:lnTo>
                  <a:pt x="24" y="312"/>
                </a:lnTo>
                <a:lnTo>
                  <a:pt x="84" y="264"/>
                </a:lnTo>
                <a:close/>
              </a:path>
            </a:pathLst>
          </a:custGeom>
          <a:blipFill dpi="0" rotWithShape="1">
            <a:blip r:embed="rId3" cstate="print"/>
            <a:srcRect/>
            <a:tile tx="0" ty="0" sx="100000" sy="100000" flip="none" algn="tl"/>
          </a:blipFill>
          <a:ln w="9525">
            <a:noFill/>
            <a:round/>
            <a:headEnd/>
            <a:tailEnd/>
          </a:ln>
        </p:spPr>
        <p:txBody>
          <a:bodyPr/>
          <a:lstStyle/>
          <a:p>
            <a:endParaRPr lang="en-US" dirty="0"/>
          </a:p>
        </p:txBody>
      </p:sp>
      <p:grpSp>
        <p:nvGrpSpPr>
          <p:cNvPr id="45060" name="Group 19" descr="Ohio DOT lane closure spreadsheet showing orange highlighted boxes where lane closures are not allowed because volume exceeds capacity for those peak hours">
            <a:extLst>
              <a:ext uri="{C183D7F6-B498-43B3-948B-1728B52AA6E4}">
                <adec:decorative xmlns:adec="http://schemas.microsoft.com/office/drawing/2017/decorative" val="0"/>
              </a:ext>
            </a:extLst>
          </p:cNvPr>
          <p:cNvGrpSpPr>
            <a:grpSpLocks/>
          </p:cNvGrpSpPr>
          <p:nvPr/>
        </p:nvGrpSpPr>
        <p:grpSpPr bwMode="auto">
          <a:xfrm>
            <a:off x="495300" y="1447800"/>
            <a:ext cx="8153400" cy="4495800"/>
            <a:chOff x="762" y="1133"/>
            <a:chExt cx="3996" cy="1996"/>
          </a:xfrm>
        </p:grpSpPr>
        <p:pic>
          <p:nvPicPr>
            <p:cNvPr id="45061" name="Picture 17"/>
            <p:cNvPicPr>
              <a:picLocks noChangeAspect="1" noChangeArrowheads="1"/>
            </p:cNvPicPr>
            <p:nvPr/>
          </p:nvPicPr>
          <p:blipFill>
            <a:blip r:embed="rId4" cstate="print"/>
            <a:srcRect/>
            <a:stretch>
              <a:fillRect/>
            </a:stretch>
          </p:blipFill>
          <p:spPr bwMode="auto">
            <a:xfrm>
              <a:off x="768" y="1133"/>
              <a:ext cx="3978" cy="772"/>
            </a:xfrm>
            <a:prstGeom prst="rect">
              <a:avLst/>
            </a:prstGeom>
            <a:noFill/>
            <a:ln w="9525">
              <a:noFill/>
              <a:miter lim="800000"/>
              <a:headEnd/>
              <a:tailEnd/>
            </a:ln>
          </p:spPr>
        </p:pic>
        <p:pic>
          <p:nvPicPr>
            <p:cNvPr id="45062" name="Picture 18"/>
            <p:cNvPicPr>
              <a:picLocks noChangeAspect="1" noChangeArrowheads="1"/>
            </p:cNvPicPr>
            <p:nvPr/>
          </p:nvPicPr>
          <p:blipFill>
            <a:blip r:embed="rId5" cstate="print"/>
            <a:srcRect/>
            <a:stretch>
              <a:fillRect/>
            </a:stretch>
          </p:blipFill>
          <p:spPr bwMode="auto">
            <a:xfrm>
              <a:off x="762" y="1902"/>
              <a:ext cx="3996" cy="1227"/>
            </a:xfrm>
            <a:prstGeom prst="rect">
              <a:avLst/>
            </a:prstGeom>
            <a:noFill/>
            <a:ln w="9525">
              <a:noFill/>
              <a:miter lim="800000"/>
              <a:headEnd/>
              <a:tailEnd/>
            </a:ln>
          </p:spPr>
        </p:pic>
      </p:grpSp>
      <p:sp>
        <p:nvSpPr>
          <p:cNvPr id="2" name="Google Shape;74;p1">
            <a:extLst>
              <a:ext uri="{FF2B5EF4-FFF2-40B4-BE49-F238E27FC236}">
                <a16:creationId xmlns:a16="http://schemas.microsoft.com/office/drawing/2014/main" id="{DF332DBD-573B-9B38-330B-B8C50ECDCCAB}"/>
              </a:ext>
            </a:extLst>
          </p:cNvPr>
          <p:cNvSpPr/>
          <p:nvPr/>
        </p:nvSpPr>
        <p:spPr>
          <a:xfrm>
            <a:off x="7467600" y="59436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Ohio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608792543"/>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p:cNvSpPr>
            <a:spLocks noGrp="1" noChangeArrowheads="1"/>
          </p:cNvSpPr>
          <p:nvPr>
            <p:ph type="title"/>
          </p:nvPr>
        </p:nvSpPr>
        <p:spPr/>
        <p:txBody>
          <a:bodyPr/>
          <a:lstStyle/>
          <a:p>
            <a:pPr eaLnBrk="1" hangingPunct="1">
              <a:defRPr/>
            </a:pPr>
            <a:r>
              <a:rPr lang="en-US" dirty="0"/>
              <a:t>Traffic Analysis Considerations</a:t>
            </a:r>
          </a:p>
        </p:txBody>
      </p:sp>
      <p:sp>
        <p:nvSpPr>
          <p:cNvPr id="46083" name="Rectangle 10"/>
          <p:cNvSpPr>
            <a:spLocks noGrp="1" noChangeArrowheads="1"/>
          </p:cNvSpPr>
          <p:nvPr>
            <p:ph type="body" idx="4294967295"/>
          </p:nvPr>
        </p:nvSpPr>
        <p:spPr>
          <a:xfrm>
            <a:off x="544286" y="1504950"/>
            <a:ext cx="4591050" cy="4343400"/>
          </a:xfrm>
        </p:spPr>
        <p:txBody>
          <a:bodyPr/>
          <a:lstStyle/>
          <a:p>
            <a:r>
              <a:rPr lang="en-US" dirty="0"/>
              <a:t>Seasonal variation</a:t>
            </a:r>
          </a:p>
          <a:p>
            <a:r>
              <a:rPr lang="en-US" dirty="0"/>
              <a:t>Demand fluctuation</a:t>
            </a:r>
          </a:p>
          <a:p>
            <a:r>
              <a:rPr lang="en-US" dirty="0"/>
              <a:t>Fluctuation within the peak hours or peak periods</a:t>
            </a:r>
          </a:p>
          <a:p>
            <a:r>
              <a:rPr lang="en-US" dirty="0"/>
              <a:t>Data accuracy</a:t>
            </a:r>
          </a:p>
          <a:p>
            <a:endParaRPr lang="en-US" dirty="0"/>
          </a:p>
          <a:p>
            <a:endParaRPr lang="en-US" dirty="0"/>
          </a:p>
        </p:txBody>
      </p:sp>
      <p:pic>
        <p:nvPicPr>
          <p:cNvPr id="46084" name="Picture 14" descr="EIS Remote traffic microwave sensor mounted above roadway"/>
          <p:cNvPicPr>
            <a:picLocks noChangeAspect="1" noChangeArrowheads="1"/>
          </p:cNvPicPr>
          <p:nvPr/>
        </p:nvPicPr>
        <p:blipFill>
          <a:blip r:embed="rId3" cstate="print"/>
          <a:srcRect/>
          <a:stretch>
            <a:fillRect/>
          </a:stretch>
        </p:blipFill>
        <p:spPr bwMode="auto">
          <a:xfrm>
            <a:off x="4544786" y="1504950"/>
            <a:ext cx="4054928" cy="4088256"/>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015A0F08-38CD-89DD-EF5B-6C02E723BD9D}"/>
              </a:ext>
            </a:extLst>
          </p:cNvPr>
          <p:cNvSpPr/>
          <p:nvPr/>
        </p:nvSpPr>
        <p:spPr>
          <a:xfrm>
            <a:off x="7467600" y="5649502"/>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35934077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p:cNvSpPr>
            <a:spLocks noGrp="1" noChangeArrowheads="1"/>
          </p:cNvSpPr>
          <p:nvPr>
            <p:ph type="title" idx="4294967295"/>
          </p:nvPr>
        </p:nvSpPr>
        <p:spPr/>
        <p:txBody>
          <a:bodyPr/>
          <a:lstStyle/>
          <a:p>
            <a:pPr eaLnBrk="1" hangingPunct="1">
              <a:defRPr/>
            </a:pPr>
            <a:r>
              <a:rPr lang="en-US" dirty="0"/>
              <a:t>A Process-Oriented Approach</a:t>
            </a:r>
          </a:p>
        </p:txBody>
      </p:sp>
      <p:graphicFrame>
        <p:nvGraphicFramePr>
          <p:cNvPr id="2" name="Diagram 1" descr="Process Diagram&#10;Detailed Analysis&#10;Comparison of Alternatives&#10;Design">
            <a:extLst>
              <a:ext uri="{FF2B5EF4-FFF2-40B4-BE49-F238E27FC236}">
                <a16:creationId xmlns:a16="http://schemas.microsoft.com/office/drawing/2014/main" id="{5D4F8159-AB1F-4DF2-B730-02B4C29DD92B}"/>
              </a:ext>
            </a:extLst>
          </p:cNvPr>
          <p:cNvGraphicFramePr/>
          <p:nvPr>
            <p:extLst>
              <p:ext uri="{D42A27DB-BD31-4B8C-83A1-F6EECF244321}">
                <p14:modId xmlns:p14="http://schemas.microsoft.com/office/powerpoint/2010/main" val="2893417758"/>
              </p:ext>
            </p:extLst>
          </p:nvPr>
        </p:nvGraphicFramePr>
        <p:xfrm>
          <a:off x="381000" y="1358220"/>
          <a:ext cx="82296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29748604"/>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a:xfrm>
            <a:off x="381000" y="381000"/>
            <a:ext cx="8763000" cy="762000"/>
          </a:xfrm>
        </p:spPr>
        <p:txBody>
          <a:bodyPr/>
          <a:lstStyle/>
          <a:p>
            <a:pPr eaLnBrk="1" hangingPunct="1">
              <a:defRPr/>
            </a:pPr>
            <a:r>
              <a:rPr lang="en-US" dirty="0"/>
              <a:t>Choosing Mitigation Strategies</a:t>
            </a:r>
          </a:p>
        </p:txBody>
      </p:sp>
      <p:sp>
        <p:nvSpPr>
          <p:cNvPr id="47107" name="Rectangle 3"/>
          <p:cNvSpPr>
            <a:spLocks noGrp="1" noChangeArrowheads="1"/>
          </p:cNvSpPr>
          <p:nvPr>
            <p:ph type="body" idx="1"/>
          </p:nvPr>
        </p:nvSpPr>
        <p:spPr>
          <a:xfrm>
            <a:off x="381000" y="1409700"/>
            <a:ext cx="4495800" cy="4152900"/>
          </a:xfrm>
        </p:spPr>
        <p:txBody>
          <a:bodyPr/>
          <a:lstStyle/>
          <a:p>
            <a:pPr eaLnBrk="1" hangingPunct="1">
              <a:buClrTx/>
              <a:buSzPct val="70000"/>
            </a:pPr>
            <a:r>
              <a:rPr lang="en-US" dirty="0"/>
              <a:t>Once potential impacts are understood, appropriate strategies can be evaluated</a:t>
            </a:r>
          </a:p>
          <a:p>
            <a:pPr eaLnBrk="1" hangingPunct="1">
              <a:buClrTx/>
              <a:buSzPct val="70000"/>
            </a:pPr>
            <a:r>
              <a:rPr lang="en-US" dirty="0"/>
              <a:t>Analyzing impacts can help determine the need for strategies</a:t>
            </a:r>
          </a:p>
          <a:p>
            <a:pPr eaLnBrk="1" hangingPunct="1">
              <a:buClrTx/>
              <a:buSzPct val="70000"/>
            </a:pPr>
            <a:r>
              <a:rPr lang="en-US" dirty="0"/>
              <a:t>Design solutions that are tailored to solve a specific problem</a:t>
            </a:r>
          </a:p>
        </p:txBody>
      </p:sp>
      <p:pic>
        <p:nvPicPr>
          <p:cNvPr id="2" name="Picture 1" descr="Left Lane Closed Ahead Work Zone sign">
            <a:extLst>
              <a:ext uri="{FF2B5EF4-FFF2-40B4-BE49-F238E27FC236}">
                <a16:creationId xmlns:a16="http://schemas.microsoft.com/office/drawing/2014/main" id="{EA921D49-04DE-4C7E-91AE-217C305212D9}"/>
              </a:ext>
            </a:extLst>
          </p:cNvPr>
          <p:cNvPicPr>
            <a:picLocks noChangeAspect="1"/>
          </p:cNvPicPr>
          <p:nvPr/>
        </p:nvPicPr>
        <p:blipFill rotWithShape="1">
          <a:blip r:embed="rId3"/>
          <a:srcRect r="51515"/>
          <a:stretch/>
        </p:blipFill>
        <p:spPr>
          <a:xfrm>
            <a:off x="5562600" y="1724722"/>
            <a:ext cx="3032836" cy="3810000"/>
          </a:xfrm>
          <a:prstGeom prst="rect">
            <a:avLst/>
          </a:prstGeom>
        </p:spPr>
      </p:pic>
      <p:sp>
        <p:nvSpPr>
          <p:cNvPr id="3" name="Google Shape;74;p1">
            <a:extLst>
              <a:ext uri="{FF2B5EF4-FFF2-40B4-BE49-F238E27FC236}">
                <a16:creationId xmlns:a16="http://schemas.microsoft.com/office/drawing/2014/main" id="{E6934D5E-5B81-25B6-D24C-8DBB57B8B92F}"/>
              </a:ext>
            </a:extLst>
          </p:cNvPr>
          <p:cNvSpPr/>
          <p:nvPr/>
        </p:nvSpPr>
        <p:spPr>
          <a:xfrm>
            <a:off x="7543800" y="5579918"/>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907893765"/>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30" name="Rectangle 3"/>
          <p:cNvSpPr>
            <a:spLocks noGrp="1" noChangeArrowheads="1"/>
          </p:cNvSpPr>
          <p:nvPr>
            <p:ph type="body" idx="4294967295"/>
          </p:nvPr>
        </p:nvSpPr>
        <p:spPr>
          <a:xfrm>
            <a:off x="552061" y="1424473"/>
            <a:ext cx="8153400" cy="4800600"/>
          </a:xfrm>
        </p:spPr>
        <p:txBody>
          <a:bodyPr/>
          <a:lstStyle/>
          <a:p>
            <a:pPr eaLnBrk="1" hangingPunct="1"/>
            <a:r>
              <a:rPr lang="en-US" dirty="0"/>
              <a:t>Reducing/eliminating the end of queue </a:t>
            </a:r>
          </a:p>
          <a:p>
            <a:pPr eaLnBrk="1" hangingPunct="1"/>
            <a:r>
              <a:rPr lang="en-US" dirty="0"/>
              <a:t>Strategies to treat the end of the queue</a:t>
            </a:r>
          </a:p>
          <a:p>
            <a:pPr eaLnBrk="1" hangingPunct="1"/>
            <a:r>
              <a:rPr lang="en-US" dirty="0"/>
              <a:t>Communications techniques to improve awareness of impacts for enhanced trip planning</a:t>
            </a:r>
          </a:p>
        </p:txBody>
      </p:sp>
      <p:sp>
        <p:nvSpPr>
          <p:cNvPr id="7" name="Rectangle 2"/>
          <p:cNvSpPr>
            <a:spLocks noGrp="1" noChangeArrowheads="1"/>
          </p:cNvSpPr>
          <p:nvPr>
            <p:ph type="title" idx="4294967295"/>
          </p:nvPr>
        </p:nvSpPr>
        <p:spPr>
          <a:xfrm>
            <a:off x="457200" y="0"/>
            <a:ext cx="8686800" cy="1447800"/>
          </a:xfrm>
        </p:spPr>
        <p:txBody>
          <a:bodyPr/>
          <a:lstStyle/>
          <a:p>
            <a:pPr eaLnBrk="1" hangingPunct="1">
              <a:defRPr/>
            </a:pPr>
            <a:r>
              <a:rPr lang="en-US" dirty="0"/>
              <a:t>Types of Strategies</a:t>
            </a:r>
          </a:p>
        </p:txBody>
      </p:sp>
      <p:pic>
        <p:nvPicPr>
          <p:cNvPr id="48132" name="Picture 2" descr="cars in traffic near triple lane shift orange advance warning sign"/>
          <p:cNvPicPr>
            <a:picLocks noChangeAspect="1" noChangeArrowheads="1"/>
          </p:cNvPicPr>
          <p:nvPr/>
        </p:nvPicPr>
        <p:blipFill>
          <a:blip r:embed="rId3" cstate="print"/>
          <a:srcRect/>
          <a:stretch>
            <a:fillRect/>
          </a:stretch>
        </p:blipFill>
        <p:spPr bwMode="auto">
          <a:xfrm>
            <a:off x="755197" y="3648271"/>
            <a:ext cx="7633605" cy="1881673"/>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B012558E-D83B-E93C-AD34-8EA0463796DA}"/>
              </a:ext>
            </a:extLst>
          </p:cNvPr>
          <p:cNvSpPr/>
          <p:nvPr/>
        </p:nvSpPr>
        <p:spPr>
          <a:xfrm>
            <a:off x="7492191" y="5529944"/>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738645886"/>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391886" y="99218"/>
            <a:ext cx="8763000" cy="1325563"/>
          </a:xfrm>
        </p:spPr>
        <p:txBody>
          <a:bodyPr/>
          <a:lstStyle/>
          <a:p>
            <a:pPr eaLnBrk="1" hangingPunct="1">
              <a:defRPr/>
            </a:pPr>
            <a:r>
              <a:rPr lang="en-US" dirty="0"/>
              <a:t>Queue Reduction/Elimination</a:t>
            </a:r>
            <a:br>
              <a:rPr lang="en-US" dirty="0"/>
            </a:br>
            <a:r>
              <a:rPr lang="en-US" dirty="0"/>
              <a:t> - Nighttime Construction</a:t>
            </a:r>
          </a:p>
        </p:txBody>
      </p:sp>
      <p:sp>
        <p:nvSpPr>
          <p:cNvPr id="49155" name="Rectangle 6"/>
          <p:cNvSpPr>
            <a:spLocks noGrp="1" noChangeArrowheads="1"/>
          </p:cNvSpPr>
          <p:nvPr>
            <p:ph type="body" sz="half" idx="1"/>
          </p:nvPr>
        </p:nvSpPr>
        <p:spPr>
          <a:xfrm>
            <a:off x="609600" y="1905000"/>
            <a:ext cx="3352800" cy="4343400"/>
          </a:xfrm>
        </p:spPr>
        <p:txBody>
          <a:bodyPr/>
          <a:lstStyle/>
          <a:p>
            <a:r>
              <a:rPr lang="en-US" dirty="0"/>
              <a:t>May reduce or eliminate a queue that would normally occur during the day</a:t>
            </a:r>
          </a:p>
        </p:txBody>
      </p:sp>
      <p:pic>
        <p:nvPicPr>
          <p:cNvPr id="49156" name="Content Placeholder 4" descr="Night Work Zone  with light towers and flood lights on paving equipment"/>
          <p:cNvPicPr>
            <a:picLocks noChangeAspect="1"/>
          </p:cNvPicPr>
          <p:nvPr/>
        </p:nvPicPr>
        <p:blipFill>
          <a:blip r:embed="rId3" cstate="print"/>
          <a:srcRect/>
          <a:stretch>
            <a:fillRect/>
          </a:stretch>
        </p:blipFill>
        <p:spPr bwMode="auto">
          <a:xfrm>
            <a:off x="4114800" y="1885858"/>
            <a:ext cx="4419600" cy="3316472"/>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BA6DCF70-08C3-0B7B-BE97-22B6A7C693EA}"/>
              </a:ext>
            </a:extLst>
          </p:cNvPr>
          <p:cNvSpPr/>
          <p:nvPr/>
        </p:nvSpPr>
        <p:spPr>
          <a:xfrm>
            <a:off x="7467600" y="5240378"/>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3330988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947AA-B755-4A44-A363-71981BB8BB18}"/>
              </a:ext>
            </a:extLst>
          </p:cNvPr>
          <p:cNvSpPr>
            <a:spLocks noGrp="1"/>
          </p:cNvSpPr>
          <p:nvPr>
            <p:ph type="title"/>
          </p:nvPr>
        </p:nvSpPr>
        <p:spPr>
          <a:xfrm>
            <a:off x="379997" y="133237"/>
            <a:ext cx="8610600" cy="1325563"/>
          </a:xfrm>
        </p:spPr>
        <p:txBody>
          <a:bodyPr/>
          <a:lstStyle/>
          <a:p>
            <a:r>
              <a:rPr lang="en-US" dirty="0"/>
              <a:t>Considerations of Work Zone Impact Analysis (cont.)</a:t>
            </a:r>
          </a:p>
        </p:txBody>
      </p:sp>
      <p:sp>
        <p:nvSpPr>
          <p:cNvPr id="3" name="Content Placeholder 2">
            <a:extLst>
              <a:ext uri="{FF2B5EF4-FFF2-40B4-BE49-F238E27FC236}">
                <a16:creationId xmlns:a16="http://schemas.microsoft.com/office/drawing/2014/main" id="{C5DFD630-D158-4134-AF34-D34FE383155F}"/>
              </a:ext>
            </a:extLst>
          </p:cNvPr>
          <p:cNvSpPr>
            <a:spLocks noGrp="1"/>
          </p:cNvSpPr>
          <p:nvPr>
            <p:ph idx="1"/>
          </p:nvPr>
        </p:nvSpPr>
        <p:spPr>
          <a:xfrm>
            <a:off x="513347" y="1676400"/>
            <a:ext cx="8343900" cy="4385581"/>
          </a:xfrm>
        </p:spPr>
        <p:txBody>
          <a:bodyPr/>
          <a:lstStyle/>
          <a:p>
            <a:pPr marL="171450" indent="-171450">
              <a:buFont typeface="Arial" panose="020B0604020202020204" pitchFamily="34" charset="0"/>
              <a:buChar char="•"/>
            </a:pPr>
            <a:r>
              <a:rPr lang="en-US" dirty="0"/>
              <a:t>Impacts on:</a:t>
            </a:r>
          </a:p>
          <a:p>
            <a:pPr marL="622300" lvl="1" indent="-171450">
              <a:buFont typeface="Arial" panose="020B0604020202020204" pitchFamily="34" charset="0"/>
              <a:buChar char="•"/>
            </a:pPr>
            <a:r>
              <a:rPr lang="en-US" dirty="0"/>
              <a:t>Nearby intersections and interchanges</a:t>
            </a:r>
          </a:p>
          <a:p>
            <a:pPr marL="622300" lvl="1" indent="-171450">
              <a:buFont typeface="Arial" panose="020B0604020202020204" pitchFamily="34" charset="0"/>
              <a:buChar char="•"/>
            </a:pPr>
            <a:r>
              <a:rPr lang="en-US" dirty="0"/>
              <a:t>Railroad crossings, and</a:t>
            </a:r>
          </a:p>
          <a:p>
            <a:pPr marL="622300" lvl="1" indent="-171450">
              <a:buFont typeface="Arial" panose="020B0604020202020204" pitchFamily="34" charset="0"/>
              <a:buChar char="•"/>
            </a:pPr>
            <a:r>
              <a:rPr lang="en-US" dirty="0"/>
              <a:t>Public transit and other junctions in the network.</a:t>
            </a:r>
          </a:p>
          <a:p>
            <a:pPr marL="171450" indent="-171450">
              <a:buFont typeface="Arial" panose="020B0604020202020204" pitchFamily="34" charset="0"/>
              <a:buChar char="•"/>
            </a:pPr>
            <a:r>
              <a:rPr lang="en-US" dirty="0"/>
              <a:t>Impacts on evacuation routes and affected public property</a:t>
            </a:r>
          </a:p>
          <a:p>
            <a:pPr marL="171450" indent="-171450">
              <a:buFont typeface="Arial" panose="020B0604020202020204" pitchFamily="34" charset="0"/>
              <a:buChar char="•"/>
            </a:pPr>
            <a:r>
              <a:rPr lang="en-US" dirty="0"/>
              <a:t>Impacts on affected businesses and residences</a:t>
            </a:r>
          </a:p>
          <a:p>
            <a:endParaRPr lang="en-US" dirty="0"/>
          </a:p>
        </p:txBody>
      </p:sp>
    </p:spTree>
    <p:extLst>
      <p:ext uri="{BB962C8B-B14F-4D97-AF65-F5344CB8AC3E}">
        <p14:creationId xmlns:p14="http://schemas.microsoft.com/office/powerpoint/2010/main" val="41780081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381000" y="213178"/>
            <a:ext cx="8763000" cy="1325563"/>
          </a:xfrm>
        </p:spPr>
        <p:txBody>
          <a:bodyPr/>
          <a:lstStyle/>
          <a:p>
            <a:pPr eaLnBrk="1" hangingPunct="1">
              <a:defRPr/>
            </a:pPr>
            <a:r>
              <a:rPr lang="en-US" dirty="0"/>
              <a:t>End of Queue Treatment – </a:t>
            </a:r>
            <a:br>
              <a:rPr lang="en-US" dirty="0"/>
            </a:br>
            <a:r>
              <a:rPr lang="en-US" dirty="0"/>
              <a:t>TTC Setup</a:t>
            </a:r>
          </a:p>
        </p:txBody>
      </p:sp>
      <p:sp>
        <p:nvSpPr>
          <p:cNvPr id="50179" name="Rectangle 5"/>
          <p:cNvSpPr>
            <a:spLocks noGrp="1" noChangeArrowheads="1"/>
          </p:cNvSpPr>
          <p:nvPr>
            <p:ph type="body" sz="half" idx="1"/>
          </p:nvPr>
        </p:nvSpPr>
        <p:spPr>
          <a:xfrm>
            <a:off x="455613" y="1841500"/>
            <a:ext cx="3963987" cy="4330700"/>
          </a:xfrm>
        </p:spPr>
        <p:txBody>
          <a:bodyPr/>
          <a:lstStyle/>
          <a:p>
            <a:pPr>
              <a:lnSpc>
                <a:spcPct val="90000"/>
              </a:lnSpc>
            </a:pPr>
            <a:r>
              <a:rPr lang="en-US" dirty="0"/>
              <a:t>Important for alerting motorists of any potential hazards</a:t>
            </a:r>
          </a:p>
          <a:p>
            <a:pPr>
              <a:lnSpc>
                <a:spcPct val="90000"/>
              </a:lnSpc>
            </a:pPr>
            <a:r>
              <a:rPr lang="en-US" dirty="0"/>
              <a:t>Evaluate warning sign spacing</a:t>
            </a:r>
          </a:p>
          <a:p>
            <a:pPr lvl="1">
              <a:lnSpc>
                <a:spcPct val="90000"/>
              </a:lnSpc>
            </a:pPr>
            <a:r>
              <a:rPr lang="en-US" dirty="0"/>
              <a:t>Extend if warranted</a:t>
            </a:r>
          </a:p>
          <a:p>
            <a:pPr>
              <a:lnSpc>
                <a:spcPct val="90000"/>
              </a:lnSpc>
            </a:pPr>
            <a:r>
              <a:rPr lang="en-US" dirty="0"/>
              <a:t>Possibly law enforcement personnel</a:t>
            </a:r>
          </a:p>
        </p:txBody>
      </p:sp>
      <p:grpSp>
        <p:nvGrpSpPr>
          <p:cNvPr id="3" name="Group 2" descr="lane closure installation on freeway with worker on a truck with attenuator placing cones in a line">
            <a:extLst>
              <a:ext uri="{FF2B5EF4-FFF2-40B4-BE49-F238E27FC236}">
                <a16:creationId xmlns:a16="http://schemas.microsoft.com/office/drawing/2014/main" id="{D79579D4-0189-2944-9082-6C1021007E7D}"/>
              </a:ext>
            </a:extLst>
          </p:cNvPr>
          <p:cNvGrpSpPr/>
          <p:nvPr/>
        </p:nvGrpSpPr>
        <p:grpSpPr>
          <a:xfrm>
            <a:off x="4607041" y="2057400"/>
            <a:ext cx="4268787" cy="3014663"/>
            <a:chOff x="4724402" y="1921668"/>
            <a:chExt cx="4268787" cy="3014663"/>
          </a:xfrm>
        </p:grpSpPr>
        <p:pic>
          <p:nvPicPr>
            <p:cNvPr id="50180" name="Picture 11" descr="Work Zone with Orange and White cones on the Highway&#10;&#10;WZ-ConesOnHighwayB"/>
            <p:cNvPicPr>
              <a:picLocks noChangeAspect="1" noChangeArrowheads="1"/>
            </p:cNvPicPr>
            <p:nvPr/>
          </p:nvPicPr>
          <p:blipFill>
            <a:blip r:embed="rId3" cstate="print"/>
            <a:srcRect/>
            <a:stretch>
              <a:fillRect/>
            </a:stretch>
          </p:blipFill>
          <p:spPr bwMode="auto">
            <a:xfrm>
              <a:off x="4724402" y="1921668"/>
              <a:ext cx="4268787" cy="3014663"/>
            </a:xfrm>
            <a:prstGeom prst="rect">
              <a:avLst/>
            </a:prstGeom>
            <a:noFill/>
            <a:ln w="9525">
              <a:noFill/>
              <a:miter lim="800000"/>
              <a:headEnd/>
              <a:tailEnd/>
            </a:ln>
          </p:spPr>
        </p:pic>
        <p:sp>
          <p:nvSpPr>
            <p:cNvPr id="50181" name="Rectangle 12"/>
            <p:cNvSpPr>
              <a:spLocks noChangeArrowheads="1"/>
            </p:cNvSpPr>
            <p:nvPr/>
          </p:nvSpPr>
          <p:spPr bwMode="auto">
            <a:xfrm>
              <a:off x="5257801" y="4343400"/>
              <a:ext cx="342900" cy="152400"/>
            </a:xfrm>
            <a:prstGeom prst="rect">
              <a:avLst/>
            </a:prstGeom>
            <a:solidFill>
              <a:schemeClr val="accent1"/>
            </a:solidFill>
            <a:ln w="9525">
              <a:solidFill>
                <a:schemeClr val="tx1"/>
              </a:solidFill>
              <a:miter lim="800000"/>
              <a:headEnd/>
              <a:tailEnd/>
            </a:ln>
          </p:spPr>
          <p:txBody>
            <a:bodyPr wrap="none" anchor="ctr"/>
            <a:lstStyle/>
            <a:p>
              <a:endParaRPr lang="en-US" dirty="0"/>
            </a:p>
          </p:txBody>
        </p:sp>
      </p:grpSp>
      <p:sp>
        <p:nvSpPr>
          <p:cNvPr id="2" name="Google Shape;74;p1">
            <a:extLst>
              <a:ext uri="{FF2B5EF4-FFF2-40B4-BE49-F238E27FC236}">
                <a16:creationId xmlns:a16="http://schemas.microsoft.com/office/drawing/2014/main" id="{46DBA81F-3E40-8802-27E9-C92570BB4FF4}"/>
              </a:ext>
            </a:extLst>
          </p:cNvPr>
          <p:cNvSpPr/>
          <p:nvPr/>
        </p:nvSpPr>
        <p:spPr>
          <a:xfrm>
            <a:off x="7734300" y="51816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833863322"/>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Rectangle 66">
            <a:extLst>
              <a:ext uri="{FF2B5EF4-FFF2-40B4-BE49-F238E27FC236}">
                <a16:creationId xmlns:a16="http://schemas.microsoft.com/office/drawing/2014/main" id="{CC8A94F4-B953-4925-BD48-195AD8FA8735}"/>
              </a:ext>
            </a:extLst>
          </p:cNvPr>
          <p:cNvSpPr txBox="1">
            <a:spLocks noChangeArrowheads="1"/>
          </p:cNvSpPr>
          <p:nvPr/>
        </p:nvSpPr>
        <p:spPr bwMode="auto">
          <a:xfrm>
            <a:off x="2781300" y="1066801"/>
            <a:ext cx="6228420" cy="5386968"/>
          </a:xfrm>
          <a:prstGeom prst="rect">
            <a:avLst/>
          </a:prstGeom>
          <a:noFill/>
          <a:ln w="38100">
            <a:noFill/>
            <a:miter lim="800000"/>
            <a:headEnd/>
            <a:tailEnd/>
          </a:ln>
        </p:spPr>
        <p:txBody>
          <a:bodyPr vert="horz" wrap="square" lIns="91440" tIns="45720" rIns="91440" bIns="45720" numCol="1" anchor="t" anchorCtr="0" compatLnSpc="1">
            <a:prstTxWarp prst="textNoShape">
              <a:avLst/>
            </a:prstTxWarp>
          </a:bodyPr>
          <a:lstStyle>
            <a:lvl1pPr marL="2317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ea typeface="+mn-ea"/>
                <a:cs typeface="Arial" panose="020B0604020202020204" pitchFamily="34" charset="0"/>
              </a:defRPr>
            </a:lvl1pPr>
            <a:lvl2pPr marL="6826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61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3pPr>
            <a:lvl4pPr marL="15970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4pPr>
            <a:lvl5pPr marL="20605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5pPr>
            <a:lvl6pPr marL="25146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6pPr>
            <a:lvl7pPr marL="29718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7pPr>
            <a:lvl8pPr marL="34290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8pPr>
            <a:lvl9pPr marL="38862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9pPr>
          </a:lstStyle>
          <a:p>
            <a:pPr eaLnBrk="1" hangingPunct="1"/>
            <a:r>
              <a:rPr lang="en-US" kern="0" dirty="0"/>
              <a:t>In Advance Warning Area</a:t>
            </a:r>
          </a:p>
          <a:p>
            <a:pPr lvl="1" eaLnBrk="1" hangingPunct="1"/>
            <a:r>
              <a:rPr lang="en-US" kern="0" dirty="0"/>
              <a:t>NOT IN BUFFER</a:t>
            </a:r>
          </a:p>
          <a:p>
            <a:pPr eaLnBrk="1" hangingPunct="1"/>
            <a:r>
              <a:rPr lang="en-US" kern="0" dirty="0"/>
              <a:t>On the shoulder</a:t>
            </a:r>
          </a:p>
          <a:p>
            <a:pPr eaLnBrk="1" hangingPunct="1"/>
            <a:r>
              <a:rPr lang="en-US" kern="0" dirty="0"/>
              <a:t>Between the 2</a:t>
            </a:r>
            <a:r>
              <a:rPr lang="en-US" kern="0" baseline="30000" dirty="0"/>
              <a:t>nd</a:t>
            </a:r>
            <a:r>
              <a:rPr lang="en-US" kern="0" dirty="0"/>
              <a:t> &amp; 3</a:t>
            </a:r>
            <a:r>
              <a:rPr lang="en-US" kern="0" baseline="30000" dirty="0"/>
              <a:t>rd</a:t>
            </a:r>
            <a:r>
              <a:rPr lang="en-US" kern="0" dirty="0"/>
              <a:t> sign</a:t>
            </a:r>
          </a:p>
          <a:p>
            <a:pPr lvl="1" eaLnBrk="1" hangingPunct="1"/>
            <a:r>
              <a:rPr lang="en-US" kern="0" dirty="0"/>
              <a:t>Where we need the motorists to pay most attention to what they need to do ahead</a:t>
            </a:r>
          </a:p>
          <a:p>
            <a:pPr eaLnBrk="1" hangingPunct="1"/>
            <a:r>
              <a:rPr lang="en-US" kern="0" dirty="0"/>
              <a:t>Consider facing traffic</a:t>
            </a:r>
          </a:p>
          <a:p>
            <a:pPr lvl="1" eaLnBrk="1" hangingPunct="1"/>
            <a:r>
              <a:rPr lang="en-US" kern="0" dirty="0"/>
              <a:t>Headlights OFF</a:t>
            </a:r>
          </a:p>
          <a:p>
            <a:pPr lvl="1" eaLnBrk="1" hangingPunct="1"/>
            <a:r>
              <a:rPr lang="en-US" kern="0" dirty="0"/>
              <a:t>Emergency lights ON</a:t>
            </a:r>
          </a:p>
        </p:txBody>
      </p:sp>
      <p:pic>
        <p:nvPicPr>
          <p:cNvPr id="4" name="Picture 3" descr="Two lanes in one direction with stationary closure diagram and trooper vehicle position shown as between 2nd and 3rd advance warning sign">
            <a:extLst>
              <a:ext uri="{FF2B5EF4-FFF2-40B4-BE49-F238E27FC236}">
                <a16:creationId xmlns:a16="http://schemas.microsoft.com/office/drawing/2014/main" id="{19AA48A6-B9D7-4E4F-BA5E-2061AD6C3726}"/>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304800" y="-30480"/>
            <a:ext cx="2476500" cy="6736080"/>
          </a:xfrm>
          <a:prstGeom prst="rect">
            <a:avLst/>
          </a:prstGeom>
        </p:spPr>
      </p:pic>
      <p:sp>
        <p:nvSpPr>
          <p:cNvPr id="107" name="AutoShape 68">
            <a:extLst>
              <a:ext uri="{FF2B5EF4-FFF2-40B4-BE49-F238E27FC236}">
                <a16:creationId xmlns:a16="http://schemas.microsoft.com/office/drawing/2014/main" id="{A1AFD1CF-6D85-42AE-A0BA-02EBA1000225}"/>
              </a:ext>
            </a:extLst>
          </p:cNvPr>
          <p:cNvSpPr>
            <a:spLocks noChangeArrowheads="1"/>
          </p:cNvSpPr>
          <p:nvPr/>
        </p:nvSpPr>
        <p:spPr bwMode="auto">
          <a:xfrm>
            <a:off x="3009900" y="6172199"/>
            <a:ext cx="5562600" cy="533400"/>
          </a:xfrm>
          <a:prstGeom prst="wedgeRectCallout">
            <a:avLst>
              <a:gd name="adj1" fmla="val -65552"/>
              <a:gd name="adj2" fmla="val -101830"/>
            </a:avLst>
          </a:prstGeom>
          <a:solidFill>
            <a:schemeClr val="bg1"/>
          </a:solidFill>
          <a:ln w="9525">
            <a:solidFill>
              <a:schemeClr val="tx1"/>
            </a:solidFill>
            <a:miter lim="800000"/>
            <a:headEnd/>
            <a:tailEnd/>
          </a:ln>
        </p:spPr>
        <p:txBody>
          <a:bodyPr/>
          <a:lstStyle/>
          <a:p>
            <a:pPr algn="ctr" eaLnBrk="1" hangingPunct="1"/>
            <a:r>
              <a:rPr lang="en-US" i="1" dirty="0">
                <a:latin typeface="Calibri" pitchFamily="34" charset="0"/>
              </a:rPr>
              <a:t> </a:t>
            </a:r>
            <a:r>
              <a:rPr lang="en-US" sz="2800" i="1" dirty="0">
                <a:latin typeface="Calibri" pitchFamily="34" charset="0"/>
              </a:rPr>
              <a:t>TROOPER SHOULD BE HERE!</a:t>
            </a:r>
          </a:p>
        </p:txBody>
      </p:sp>
      <p:sp>
        <p:nvSpPr>
          <p:cNvPr id="108" name="Rectangle 2">
            <a:extLst>
              <a:ext uri="{FF2B5EF4-FFF2-40B4-BE49-F238E27FC236}">
                <a16:creationId xmlns:a16="http://schemas.microsoft.com/office/drawing/2014/main" id="{1B073F6D-6721-4887-B665-67A81EB154E4}"/>
              </a:ext>
            </a:extLst>
          </p:cNvPr>
          <p:cNvSpPr txBox="1">
            <a:spLocks noChangeArrowheads="1"/>
          </p:cNvSpPr>
          <p:nvPr/>
        </p:nvSpPr>
        <p:spPr bwMode="auto">
          <a:xfrm>
            <a:off x="2438400" y="1"/>
            <a:ext cx="6705600" cy="1066800"/>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eaLnBrk="1" hangingPunct="1">
              <a:defRPr/>
            </a:pPr>
            <a:r>
              <a:rPr lang="en-US" kern="0" dirty="0"/>
              <a:t>Use of  Law Enforcement</a:t>
            </a:r>
          </a:p>
        </p:txBody>
      </p:sp>
      <p:sp>
        <p:nvSpPr>
          <p:cNvPr id="2" name="Google Shape;74;p1">
            <a:extLst>
              <a:ext uri="{FF2B5EF4-FFF2-40B4-BE49-F238E27FC236}">
                <a16:creationId xmlns:a16="http://schemas.microsoft.com/office/drawing/2014/main" id="{B3F2EB52-EB3C-6D62-BA27-72E3980E84D9}"/>
              </a:ext>
            </a:extLst>
          </p:cNvPr>
          <p:cNvSpPr/>
          <p:nvPr/>
        </p:nvSpPr>
        <p:spPr>
          <a:xfrm>
            <a:off x="7467600" y="5392618"/>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8">
                                            <p:bg/>
                                          </p:spTgt>
                                        </p:tgtEl>
                                        <p:attrNameLst>
                                          <p:attrName>style.visibility</p:attrName>
                                        </p:attrNameLst>
                                      </p:cBhvr>
                                      <p:to>
                                        <p:strVal val="visible"/>
                                      </p:to>
                                    </p:set>
                                    <p:anim calcmode="lin" valueType="num">
                                      <p:cBhvr>
                                        <p:cTn id="7" dur="500" fill="hold"/>
                                        <p:tgtEl>
                                          <p:spTgt spid="88">
                                            <p:bg/>
                                          </p:spTgt>
                                        </p:tgtEl>
                                        <p:attrNameLst>
                                          <p:attrName>ppt_w</p:attrName>
                                        </p:attrNameLst>
                                      </p:cBhvr>
                                      <p:tavLst>
                                        <p:tav tm="0">
                                          <p:val>
                                            <p:fltVal val="0"/>
                                          </p:val>
                                        </p:tav>
                                        <p:tav tm="100000">
                                          <p:val>
                                            <p:strVal val="#ppt_w"/>
                                          </p:val>
                                        </p:tav>
                                      </p:tavLst>
                                    </p:anim>
                                    <p:anim calcmode="lin" valueType="num">
                                      <p:cBhvr>
                                        <p:cTn id="8" dur="500" fill="hold"/>
                                        <p:tgtEl>
                                          <p:spTgt spid="88">
                                            <p:bg/>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8">
                                            <p:txEl>
                                              <p:pRg st="0" end="0"/>
                                            </p:txEl>
                                          </p:spTgt>
                                        </p:tgtEl>
                                        <p:attrNameLst>
                                          <p:attrName>style.visibility</p:attrName>
                                        </p:attrNameLst>
                                      </p:cBhvr>
                                      <p:to>
                                        <p:strVal val="visible"/>
                                      </p:to>
                                    </p:set>
                                    <p:anim calcmode="lin" valueType="num">
                                      <p:cBhvr>
                                        <p:cTn id="13" dur="500" fill="hold"/>
                                        <p:tgtEl>
                                          <p:spTgt spid="8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8">
                                            <p:txEl>
                                              <p:pRg st="0" end="0"/>
                                            </p:txEl>
                                          </p:spTgt>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88">
                                            <p:txEl>
                                              <p:pRg st="1" end="1"/>
                                            </p:txEl>
                                          </p:spTgt>
                                        </p:tgtEl>
                                        <p:attrNameLst>
                                          <p:attrName>style.visibility</p:attrName>
                                        </p:attrNameLst>
                                      </p:cBhvr>
                                      <p:to>
                                        <p:strVal val="visible"/>
                                      </p:to>
                                    </p:set>
                                    <p:anim calcmode="lin" valueType="num">
                                      <p:cBhvr>
                                        <p:cTn id="17" dur="500" fill="hold"/>
                                        <p:tgtEl>
                                          <p:spTgt spid="88">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88">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88">
                                            <p:txEl>
                                              <p:pRg st="2" end="2"/>
                                            </p:txEl>
                                          </p:spTgt>
                                        </p:tgtEl>
                                        <p:attrNameLst>
                                          <p:attrName>style.visibility</p:attrName>
                                        </p:attrNameLst>
                                      </p:cBhvr>
                                      <p:to>
                                        <p:strVal val="visible"/>
                                      </p:to>
                                    </p:set>
                                    <p:anim calcmode="lin" valueType="num">
                                      <p:cBhvr>
                                        <p:cTn id="23" dur="500" fill="hold"/>
                                        <p:tgtEl>
                                          <p:spTgt spid="88">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88">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88">
                                            <p:txEl>
                                              <p:pRg st="3" end="3"/>
                                            </p:txEl>
                                          </p:spTgt>
                                        </p:tgtEl>
                                        <p:attrNameLst>
                                          <p:attrName>style.visibility</p:attrName>
                                        </p:attrNameLst>
                                      </p:cBhvr>
                                      <p:to>
                                        <p:strVal val="visible"/>
                                      </p:to>
                                    </p:set>
                                    <p:anim calcmode="lin" valueType="num">
                                      <p:cBhvr>
                                        <p:cTn id="29" dur="500" fill="hold"/>
                                        <p:tgtEl>
                                          <p:spTgt spid="88">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88">
                                            <p:txEl>
                                              <p:pRg st="3" end="3"/>
                                            </p:txEl>
                                          </p:spTgt>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88">
                                            <p:txEl>
                                              <p:pRg st="4" end="4"/>
                                            </p:txEl>
                                          </p:spTgt>
                                        </p:tgtEl>
                                        <p:attrNameLst>
                                          <p:attrName>style.visibility</p:attrName>
                                        </p:attrNameLst>
                                      </p:cBhvr>
                                      <p:to>
                                        <p:strVal val="visible"/>
                                      </p:to>
                                    </p:set>
                                    <p:anim calcmode="lin" valueType="num">
                                      <p:cBhvr>
                                        <p:cTn id="33" dur="500" fill="hold"/>
                                        <p:tgtEl>
                                          <p:spTgt spid="88">
                                            <p:txEl>
                                              <p:pRg st="4" end="4"/>
                                            </p:txEl>
                                          </p:spTgt>
                                        </p:tgtEl>
                                        <p:attrNameLst>
                                          <p:attrName>ppt_w</p:attrName>
                                        </p:attrNameLst>
                                      </p:cBhvr>
                                      <p:tavLst>
                                        <p:tav tm="0">
                                          <p:val>
                                            <p:fltVal val="0"/>
                                          </p:val>
                                        </p:tav>
                                        <p:tav tm="100000">
                                          <p:val>
                                            <p:strVal val="#ppt_w"/>
                                          </p:val>
                                        </p:tav>
                                      </p:tavLst>
                                    </p:anim>
                                    <p:anim calcmode="lin" valueType="num">
                                      <p:cBhvr>
                                        <p:cTn id="34" dur="500" fill="hold"/>
                                        <p:tgtEl>
                                          <p:spTgt spid="88">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grpId="0" nodeType="clickEffect">
                                  <p:stCondLst>
                                    <p:cond delay="0"/>
                                  </p:stCondLst>
                                  <p:childTnLst>
                                    <p:set>
                                      <p:cBhvr>
                                        <p:cTn id="38" dur="1" fill="hold">
                                          <p:stCondLst>
                                            <p:cond delay="0"/>
                                          </p:stCondLst>
                                        </p:cTn>
                                        <p:tgtEl>
                                          <p:spTgt spid="88">
                                            <p:txEl>
                                              <p:pRg st="5" end="5"/>
                                            </p:txEl>
                                          </p:spTgt>
                                        </p:tgtEl>
                                        <p:attrNameLst>
                                          <p:attrName>style.visibility</p:attrName>
                                        </p:attrNameLst>
                                      </p:cBhvr>
                                      <p:to>
                                        <p:strVal val="visible"/>
                                      </p:to>
                                    </p:set>
                                    <p:anim calcmode="lin" valueType="num">
                                      <p:cBhvr>
                                        <p:cTn id="39" dur="500" fill="hold"/>
                                        <p:tgtEl>
                                          <p:spTgt spid="88">
                                            <p:txEl>
                                              <p:pRg st="5" end="5"/>
                                            </p:txEl>
                                          </p:spTgt>
                                        </p:tgtEl>
                                        <p:attrNameLst>
                                          <p:attrName>ppt_w</p:attrName>
                                        </p:attrNameLst>
                                      </p:cBhvr>
                                      <p:tavLst>
                                        <p:tav tm="0">
                                          <p:val>
                                            <p:fltVal val="0"/>
                                          </p:val>
                                        </p:tav>
                                        <p:tav tm="100000">
                                          <p:val>
                                            <p:strVal val="#ppt_w"/>
                                          </p:val>
                                        </p:tav>
                                      </p:tavLst>
                                    </p:anim>
                                    <p:anim calcmode="lin" valueType="num">
                                      <p:cBhvr>
                                        <p:cTn id="40" dur="500" fill="hold"/>
                                        <p:tgtEl>
                                          <p:spTgt spid="88">
                                            <p:txEl>
                                              <p:pRg st="5" end="5"/>
                                            </p:txEl>
                                          </p:spTgt>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88">
                                            <p:txEl>
                                              <p:pRg st="6" end="6"/>
                                            </p:txEl>
                                          </p:spTgt>
                                        </p:tgtEl>
                                        <p:attrNameLst>
                                          <p:attrName>style.visibility</p:attrName>
                                        </p:attrNameLst>
                                      </p:cBhvr>
                                      <p:to>
                                        <p:strVal val="visible"/>
                                      </p:to>
                                    </p:set>
                                    <p:anim calcmode="lin" valueType="num">
                                      <p:cBhvr>
                                        <p:cTn id="43" dur="500" fill="hold"/>
                                        <p:tgtEl>
                                          <p:spTgt spid="88">
                                            <p:txEl>
                                              <p:pRg st="6" end="6"/>
                                            </p:txEl>
                                          </p:spTgt>
                                        </p:tgtEl>
                                        <p:attrNameLst>
                                          <p:attrName>ppt_w</p:attrName>
                                        </p:attrNameLst>
                                      </p:cBhvr>
                                      <p:tavLst>
                                        <p:tav tm="0">
                                          <p:val>
                                            <p:fltVal val="0"/>
                                          </p:val>
                                        </p:tav>
                                        <p:tav tm="100000">
                                          <p:val>
                                            <p:strVal val="#ppt_w"/>
                                          </p:val>
                                        </p:tav>
                                      </p:tavLst>
                                    </p:anim>
                                    <p:anim calcmode="lin" valueType="num">
                                      <p:cBhvr>
                                        <p:cTn id="44" dur="500" fill="hold"/>
                                        <p:tgtEl>
                                          <p:spTgt spid="88">
                                            <p:txEl>
                                              <p:pRg st="6" end="6"/>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88">
                                            <p:txEl>
                                              <p:pRg st="7" end="7"/>
                                            </p:txEl>
                                          </p:spTgt>
                                        </p:tgtEl>
                                        <p:attrNameLst>
                                          <p:attrName>style.visibility</p:attrName>
                                        </p:attrNameLst>
                                      </p:cBhvr>
                                      <p:to>
                                        <p:strVal val="visible"/>
                                      </p:to>
                                    </p:set>
                                    <p:anim calcmode="lin" valueType="num">
                                      <p:cBhvr>
                                        <p:cTn id="47" dur="500" fill="hold"/>
                                        <p:tgtEl>
                                          <p:spTgt spid="88">
                                            <p:txEl>
                                              <p:pRg st="7" end="7"/>
                                            </p:txEl>
                                          </p:spTgt>
                                        </p:tgtEl>
                                        <p:attrNameLst>
                                          <p:attrName>ppt_w</p:attrName>
                                        </p:attrNameLst>
                                      </p:cBhvr>
                                      <p:tavLst>
                                        <p:tav tm="0">
                                          <p:val>
                                            <p:fltVal val="0"/>
                                          </p:val>
                                        </p:tav>
                                        <p:tav tm="100000">
                                          <p:val>
                                            <p:strVal val="#ppt_w"/>
                                          </p:val>
                                        </p:tav>
                                      </p:tavLst>
                                    </p:anim>
                                    <p:anim calcmode="lin" valueType="num">
                                      <p:cBhvr>
                                        <p:cTn id="48" dur="500" fill="hold"/>
                                        <p:tgtEl>
                                          <p:spTgt spid="88">
                                            <p:txEl>
                                              <p:pRg st="7" end="7"/>
                                            </p:txEl>
                                          </p:spTgt>
                                        </p:tgtEl>
                                        <p:attrNameLst>
                                          <p:attrName>ppt_h</p:attrName>
                                        </p:attrNameLst>
                                      </p:cBhvr>
                                      <p:tavLst>
                                        <p:tav tm="0">
                                          <p:val>
                                            <p:fltVal val="0"/>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grpId="0" nodeType="clickEffect">
                                  <p:stCondLst>
                                    <p:cond delay="0"/>
                                  </p:stCondLst>
                                  <p:childTnLst>
                                    <p:set>
                                      <p:cBhvr>
                                        <p:cTn id="52" dur="1" fill="hold">
                                          <p:stCondLst>
                                            <p:cond delay="0"/>
                                          </p:stCondLst>
                                        </p:cTn>
                                        <p:tgtEl>
                                          <p:spTgt spid="107"/>
                                        </p:tgtEl>
                                        <p:attrNameLst>
                                          <p:attrName>style.visibility</p:attrName>
                                        </p:attrNameLst>
                                      </p:cBhvr>
                                      <p:to>
                                        <p:strVal val="visible"/>
                                      </p:to>
                                    </p:set>
                                    <p:anim calcmode="lin" valueType="num">
                                      <p:cBhvr>
                                        <p:cTn id="53" dur="500" fill="hold"/>
                                        <p:tgtEl>
                                          <p:spTgt spid="107"/>
                                        </p:tgtEl>
                                        <p:attrNameLst>
                                          <p:attrName>ppt_w</p:attrName>
                                        </p:attrNameLst>
                                      </p:cBhvr>
                                      <p:tavLst>
                                        <p:tav tm="0">
                                          <p:val>
                                            <p:fltVal val="0"/>
                                          </p:val>
                                        </p:tav>
                                        <p:tav tm="100000">
                                          <p:val>
                                            <p:strVal val="#ppt_w"/>
                                          </p:val>
                                        </p:tav>
                                      </p:tavLst>
                                    </p:anim>
                                    <p:anim calcmode="lin" valueType="num">
                                      <p:cBhvr>
                                        <p:cTn id="54" dur="500" fill="hold"/>
                                        <p:tgtEl>
                                          <p:spTgt spid="10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uild="p" animBg="1"/>
      <p:bldP spid="10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2226" name="Rectangle 2"/>
          <p:cNvSpPr>
            <a:spLocks noGrp="1" noChangeArrowheads="1"/>
          </p:cNvSpPr>
          <p:nvPr>
            <p:ph type="title"/>
          </p:nvPr>
        </p:nvSpPr>
        <p:spPr>
          <a:xfrm>
            <a:off x="381000" y="411163"/>
            <a:ext cx="8763000" cy="701675"/>
          </a:xfrm>
        </p:spPr>
        <p:txBody>
          <a:bodyPr/>
          <a:lstStyle/>
          <a:p>
            <a:pPr eaLnBrk="1" hangingPunct="1">
              <a:defRPr/>
            </a:pPr>
            <a:r>
              <a:rPr lang="en-US" dirty="0"/>
              <a:t>Why Face Traffic?</a:t>
            </a:r>
          </a:p>
        </p:txBody>
      </p:sp>
      <p:sp>
        <p:nvSpPr>
          <p:cNvPr id="38915" name="Rectangle 3"/>
          <p:cNvSpPr>
            <a:spLocks noGrp="1" noChangeArrowheads="1"/>
          </p:cNvSpPr>
          <p:nvPr>
            <p:ph type="body" idx="1"/>
          </p:nvPr>
        </p:nvSpPr>
        <p:spPr>
          <a:xfrm>
            <a:off x="420029" y="1600200"/>
            <a:ext cx="4151971" cy="4572000"/>
          </a:xfrm>
        </p:spPr>
        <p:txBody>
          <a:bodyPr/>
          <a:lstStyle/>
          <a:p>
            <a:pPr eaLnBrk="1" hangingPunct="1"/>
            <a:r>
              <a:rPr lang="en-US" dirty="0"/>
              <a:t>May relocate up the shoulder to prevent back of queue crash</a:t>
            </a:r>
          </a:p>
          <a:p>
            <a:pPr eaLnBrk="1" hangingPunct="1"/>
            <a:r>
              <a:rPr lang="en-US" dirty="0"/>
              <a:t>Larger field of view</a:t>
            </a:r>
          </a:p>
          <a:p>
            <a:pPr eaLnBrk="1" hangingPunct="1"/>
            <a:r>
              <a:rPr lang="en-US" dirty="0"/>
              <a:t>Engine and air bag provide protection</a:t>
            </a:r>
          </a:p>
          <a:p>
            <a:pPr lvl="1" eaLnBrk="1" hangingPunct="1"/>
            <a:r>
              <a:rPr lang="en-US" dirty="0"/>
              <a:t>Not the gas tank!</a:t>
            </a:r>
          </a:p>
          <a:p>
            <a:pPr eaLnBrk="1" hangingPunct="1"/>
            <a:r>
              <a:rPr lang="en-US" dirty="0"/>
              <a:t>Escape route</a:t>
            </a:r>
          </a:p>
          <a:p>
            <a:pPr eaLnBrk="1" hangingPunct="1"/>
            <a:r>
              <a:rPr lang="en-US" dirty="0"/>
              <a:t>More effective</a:t>
            </a:r>
          </a:p>
        </p:txBody>
      </p:sp>
      <p:pic>
        <p:nvPicPr>
          <p:cNvPr id="2" name="Picture 1" descr="State Trooper at Night with flashing lights">
            <a:extLst>
              <a:ext uri="{FF2B5EF4-FFF2-40B4-BE49-F238E27FC236}">
                <a16:creationId xmlns:a16="http://schemas.microsoft.com/office/drawing/2014/main" id="{1AF36F76-3852-4C1C-A8D1-7AB9E919B2B3}"/>
              </a:ext>
            </a:extLst>
          </p:cNvPr>
          <p:cNvPicPr>
            <a:picLocks noChangeAspect="1"/>
          </p:cNvPicPr>
          <p:nvPr/>
        </p:nvPicPr>
        <p:blipFill>
          <a:blip r:embed="rId3"/>
          <a:stretch>
            <a:fillRect/>
          </a:stretch>
        </p:blipFill>
        <p:spPr>
          <a:xfrm>
            <a:off x="4419600" y="1683834"/>
            <a:ext cx="3752890" cy="4090988"/>
          </a:xfrm>
          <a:prstGeom prst="rect">
            <a:avLst/>
          </a:prstGeom>
        </p:spPr>
      </p:pic>
      <p:sp>
        <p:nvSpPr>
          <p:cNvPr id="3" name="Google Shape;74;p1">
            <a:extLst>
              <a:ext uri="{FF2B5EF4-FFF2-40B4-BE49-F238E27FC236}">
                <a16:creationId xmlns:a16="http://schemas.microsoft.com/office/drawing/2014/main" id="{A7DC4676-0EAC-A9F8-DFF9-20DC4922483E}"/>
              </a:ext>
            </a:extLst>
          </p:cNvPr>
          <p:cNvSpPr/>
          <p:nvPr/>
        </p:nvSpPr>
        <p:spPr>
          <a:xfrm>
            <a:off x="7086600" y="5784706"/>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381000" y="0"/>
            <a:ext cx="8763000" cy="1412875"/>
          </a:xfrm>
        </p:spPr>
        <p:txBody>
          <a:bodyPr/>
          <a:lstStyle/>
          <a:p>
            <a:pPr eaLnBrk="1" hangingPunct="1">
              <a:defRPr/>
            </a:pPr>
            <a:r>
              <a:rPr lang="en-US" dirty="0"/>
              <a:t>End of Queue Treatment – Intelligent Transportation Systems</a:t>
            </a:r>
          </a:p>
        </p:txBody>
      </p:sp>
      <p:pic>
        <p:nvPicPr>
          <p:cNvPr id="52227" name="Picture 3" descr="Speed Ahead - 30 MPH&#10;Intelligent Transportation System"/>
          <p:cNvPicPr>
            <a:picLocks noChangeAspect="1" noChangeArrowheads="1"/>
          </p:cNvPicPr>
          <p:nvPr/>
        </p:nvPicPr>
        <p:blipFill>
          <a:blip r:embed="rId3" cstate="print"/>
          <a:srcRect/>
          <a:stretch>
            <a:fillRect/>
          </a:stretch>
        </p:blipFill>
        <p:spPr bwMode="auto">
          <a:xfrm>
            <a:off x="1574391" y="1600200"/>
            <a:ext cx="5995218" cy="4351338"/>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C281757B-5642-2E67-1013-E52BF8DA404C}"/>
              </a:ext>
            </a:extLst>
          </p:cNvPr>
          <p:cNvSpPr/>
          <p:nvPr/>
        </p:nvSpPr>
        <p:spPr>
          <a:xfrm>
            <a:off x="6477000" y="59100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038135989"/>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152400" y="0"/>
            <a:ext cx="3962400" cy="4800600"/>
          </a:xfrm>
        </p:spPr>
        <p:txBody>
          <a:bodyPr/>
          <a:lstStyle/>
          <a:p>
            <a:pPr eaLnBrk="1" hangingPunct="1">
              <a:defRPr/>
            </a:pPr>
            <a:r>
              <a:rPr lang="en-US" dirty="0"/>
              <a:t>End of Queue Treatment – </a:t>
            </a:r>
            <a:br>
              <a:rPr lang="en-US" dirty="0"/>
            </a:br>
            <a:r>
              <a:rPr lang="en-US" dirty="0"/>
              <a:t>Dynamic Lane Merge System</a:t>
            </a:r>
          </a:p>
        </p:txBody>
      </p:sp>
      <p:pic>
        <p:nvPicPr>
          <p:cNvPr id="53251" name="Picture 7" descr="Dynamic Lane Merge System&#10;Do Not Pass When Flashing Sign on trailer on freeway roadside"/>
          <p:cNvPicPr>
            <a:picLocks noChangeAspect="1" noChangeArrowheads="1"/>
          </p:cNvPicPr>
          <p:nvPr/>
        </p:nvPicPr>
        <p:blipFill>
          <a:blip r:embed="rId3" cstate="print"/>
          <a:srcRect/>
          <a:stretch>
            <a:fillRect/>
          </a:stretch>
        </p:blipFill>
        <p:spPr bwMode="auto">
          <a:xfrm>
            <a:off x="4343400" y="152400"/>
            <a:ext cx="4364466" cy="5791200"/>
          </a:xfrm>
          <a:prstGeom prst="rect">
            <a:avLst/>
          </a:prstGeom>
          <a:noFill/>
          <a:ln w="9525">
            <a:solidFill>
              <a:schemeClr val="tx1"/>
            </a:solidFill>
            <a:miter lim="800000"/>
            <a:headEnd/>
            <a:tailEnd/>
          </a:ln>
        </p:spPr>
      </p:pic>
      <p:sp>
        <p:nvSpPr>
          <p:cNvPr id="2" name="Google Shape;74;p1">
            <a:extLst>
              <a:ext uri="{FF2B5EF4-FFF2-40B4-BE49-F238E27FC236}">
                <a16:creationId xmlns:a16="http://schemas.microsoft.com/office/drawing/2014/main" id="{704CB4DC-F400-EB07-81B4-622F789DCDC4}"/>
              </a:ext>
            </a:extLst>
          </p:cNvPr>
          <p:cNvSpPr/>
          <p:nvPr/>
        </p:nvSpPr>
        <p:spPr>
          <a:xfrm>
            <a:off x="7582184" y="59436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672901388"/>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364671" y="23018"/>
            <a:ext cx="8763000" cy="1325563"/>
          </a:xfrm>
        </p:spPr>
        <p:txBody>
          <a:bodyPr/>
          <a:lstStyle/>
          <a:p>
            <a:pPr eaLnBrk="1" hangingPunct="1">
              <a:defRPr/>
            </a:pPr>
            <a:r>
              <a:rPr lang="en-US" dirty="0"/>
              <a:t>End of Queue Treatment –</a:t>
            </a:r>
            <a:br>
              <a:rPr lang="en-US" dirty="0"/>
            </a:br>
            <a:r>
              <a:rPr lang="en-US" dirty="0"/>
              <a:t>An Example From South Carolina</a:t>
            </a:r>
          </a:p>
        </p:txBody>
      </p:sp>
      <p:sp>
        <p:nvSpPr>
          <p:cNvPr id="54275" name="Rectangle 5"/>
          <p:cNvSpPr>
            <a:spLocks noGrp="1" noChangeArrowheads="1"/>
          </p:cNvSpPr>
          <p:nvPr>
            <p:ph type="body" sz="half" idx="4294967295"/>
          </p:nvPr>
        </p:nvSpPr>
        <p:spPr>
          <a:xfrm>
            <a:off x="364671" y="1500187"/>
            <a:ext cx="3978730" cy="4976813"/>
          </a:xfrm>
        </p:spPr>
        <p:txBody>
          <a:bodyPr/>
          <a:lstStyle/>
          <a:p>
            <a:pPr>
              <a:lnSpc>
                <a:spcPct val="90000"/>
              </a:lnSpc>
            </a:pPr>
            <a:r>
              <a:rPr lang="en-US" dirty="0"/>
              <a:t>Some projects require truck-mounted PCMS to display queue warnings</a:t>
            </a:r>
          </a:p>
          <a:p>
            <a:pPr lvl="1">
              <a:lnSpc>
                <a:spcPct val="90000"/>
              </a:lnSpc>
            </a:pPr>
            <a:r>
              <a:rPr lang="en-US" dirty="0"/>
              <a:t>TMA with operator shall be placed on the shoulder</a:t>
            </a:r>
          </a:p>
          <a:p>
            <a:pPr lvl="1">
              <a:lnSpc>
                <a:spcPct val="90000"/>
              </a:lnSpc>
            </a:pPr>
            <a:r>
              <a:rPr lang="en-US" dirty="0"/>
              <a:t>PCMS shall be 2,000 feet in advance of queue</a:t>
            </a:r>
          </a:p>
        </p:txBody>
      </p:sp>
    </p:spTree>
    <p:extLst>
      <p:ext uri="{BB962C8B-B14F-4D97-AF65-F5344CB8AC3E}">
        <p14:creationId xmlns:p14="http://schemas.microsoft.com/office/powerpoint/2010/main" val="2045200796"/>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304800" y="234043"/>
            <a:ext cx="8686800" cy="1096963"/>
          </a:xfrm>
        </p:spPr>
        <p:txBody>
          <a:bodyPr/>
          <a:lstStyle/>
          <a:p>
            <a:pPr eaLnBrk="1" hangingPunct="1">
              <a:defRPr/>
            </a:pPr>
            <a:r>
              <a:rPr lang="en-US" dirty="0"/>
              <a:t>End of Queue Monitoring – </a:t>
            </a:r>
            <a:br>
              <a:rPr lang="en-US" dirty="0"/>
            </a:br>
            <a:r>
              <a:rPr lang="en-US" dirty="0"/>
              <a:t>Portable or Permanent Cameras</a:t>
            </a:r>
          </a:p>
        </p:txBody>
      </p:sp>
      <p:pic>
        <p:nvPicPr>
          <p:cNvPr id="55299" name="Picture 4" descr="Example of Closed Circuit Television cameras in work zones"/>
          <p:cNvPicPr>
            <a:picLocks noChangeAspect="1" noChangeArrowheads="1"/>
          </p:cNvPicPr>
          <p:nvPr/>
        </p:nvPicPr>
        <p:blipFill>
          <a:blip r:embed="rId3" cstate="print"/>
          <a:srcRect/>
          <a:stretch>
            <a:fillRect/>
          </a:stretch>
        </p:blipFill>
        <p:spPr bwMode="auto">
          <a:xfrm>
            <a:off x="1346200" y="1743075"/>
            <a:ext cx="3635375" cy="4848225"/>
          </a:xfrm>
          <a:prstGeom prst="rect">
            <a:avLst/>
          </a:prstGeom>
          <a:noFill/>
          <a:ln w="9525">
            <a:noFill/>
            <a:miter lim="800000"/>
            <a:headEnd/>
            <a:tailEnd/>
          </a:ln>
        </p:spPr>
      </p:pic>
      <p:pic>
        <p:nvPicPr>
          <p:cNvPr id="55300" name="Picture 6" descr="Example of Closed Circuit Television cameras in work zones"/>
          <p:cNvPicPr>
            <a:picLocks noChangeAspect="1" noChangeArrowheads="1"/>
          </p:cNvPicPr>
          <p:nvPr/>
        </p:nvPicPr>
        <p:blipFill>
          <a:blip r:embed="rId4" cstate="print"/>
          <a:srcRect/>
          <a:stretch>
            <a:fillRect/>
          </a:stretch>
        </p:blipFill>
        <p:spPr bwMode="auto">
          <a:xfrm>
            <a:off x="5410200" y="1905000"/>
            <a:ext cx="2674937" cy="3567113"/>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C0A48F6E-6186-018D-E6F7-08BF2FB83EB7}"/>
              </a:ext>
            </a:extLst>
          </p:cNvPr>
          <p:cNvSpPr/>
          <p:nvPr/>
        </p:nvSpPr>
        <p:spPr>
          <a:xfrm>
            <a:off x="7112000" y="5472113"/>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ASTI</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421563654"/>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2" name="Rectangle 3"/>
          <p:cNvSpPr>
            <a:spLocks noGrp="1" noChangeArrowheads="1"/>
          </p:cNvSpPr>
          <p:nvPr>
            <p:ph type="body" idx="4294967295"/>
          </p:nvPr>
        </p:nvSpPr>
        <p:spPr>
          <a:xfrm>
            <a:off x="609600" y="1447800"/>
            <a:ext cx="6781800" cy="4800600"/>
          </a:xfrm>
        </p:spPr>
        <p:txBody>
          <a:bodyPr/>
          <a:lstStyle/>
          <a:p>
            <a:pPr eaLnBrk="1" hangingPunct="1"/>
            <a:r>
              <a:rPr lang="en-US" dirty="0"/>
              <a:t>Project flyers</a:t>
            </a:r>
          </a:p>
          <a:p>
            <a:pPr eaLnBrk="1" hangingPunct="1"/>
            <a:r>
              <a:rPr lang="en-US" dirty="0"/>
              <a:t>Websites</a:t>
            </a:r>
          </a:p>
          <a:p>
            <a:pPr eaLnBrk="1" hangingPunct="1"/>
            <a:r>
              <a:rPr lang="en-US" dirty="0"/>
              <a:t>Marketing materials</a:t>
            </a:r>
          </a:p>
          <a:p>
            <a:pPr eaLnBrk="1" hangingPunct="1"/>
            <a:r>
              <a:rPr lang="en-US" dirty="0"/>
              <a:t>Signs</a:t>
            </a:r>
          </a:p>
          <a:p>
            <a:pPr eaLnBrk="1" hangingPunct="1"/>
            <a:r>
              <a:rPr lang="en-US" dirty="0"/>
              <a:t>Alternate route information</a:t>
            </a:r>
          </a:p>
          <a:p>
            <a:pPr eaLnBrk="1" hangingPunct="1"/>
            <a:r>
              <a:rPr lang="en-US" dirty="0"/>
              <a:t>Traveler information</a:t>
            </a:r>
          </a:p>
          <a:p>
            <a:pPr eaLnBrk="1" hangingPunct="1"/>
            <a:r>
              <a:rPr lang="en-US" dirty="0"/>
              <a:t>Traffic reports</a:t>
            </a:r>
          </a:p>
        </p:txBody>
      </p:sp>
      <p:sp>
        <p:nvSpPr>
          <p:cNvPr id="7" name="Rectangle 2"/>
          <p:cNvSpPr>
            <a:spLocks noGrp="1" noChangeArrowheads="1"/>
          </p:cNvSpPr>
          <p:nvPr>
            <p:ph type="title" idx="4294967295"/>
          </p:nvPr>
        </p:nvSpPr>
        <p:spPr>
          <a:xfrm>
            <a:off x="381000" y="304800"/>
            <a:ext cx="8763000" cy="990600"/>
          </a:xfrm>
        </p:spPr>
        <p:txBody>
          <a:bodyPr/>
          <a:lstStyle/>
          <a:p>
            <a:pPr eaLnBrk="1" hangingPunct="1">
              <a:defRPr/>
            </a:pPr>
            <a:r>
              <a:rPr lang="en-US" dirty="0"/>
              <a:t>Public Information and Outreach</a:t>
            </a:r>
          </a:p>
        </p:txBody>
      </p:sp>
    </p:spTree>
    <p:extLst>
      <p:ext uri="{BB962C8B-B14F-4D97-AF65-F5344CB8AC3E}">
        <p14:creationId xmlns:p14="http://schemas.microsoft.com/office/powerpoint/2010/main" val="2107078244"/>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6" name="Rectangle 3"/>
          <p:cNvSpPr>
            <a:spLocks noGrp="1" noChangeArrowheads="1"/>
          </p:cNvSpPr>
          <p:nvPr>
            <p:ph type="body" idx="4294967295"/>
          </p:nvPr>
        </p:nvSpPr>
        <p:spPr>
          <a:xfrm>
            <a:off x="457200" y="1676400"/>
            <a:ext cx="4648200" cy="4953000"/>
          </a:xfrm>
        </p:spPr>
        <p:txBody>
          <a:bodyPr/>
          <a:lstStyle/>
          <a:p>
            <a:pPr eaLnBrk="1" hangingPunct="1"/>
            <a:r>
              <a:rPr lang="en-US" dirty="0"/>
              <a:t>Includes multiple aspects of TTC operations</a:t>
            </a:r>
          </a:p>
          <a:p>
            <a:pPr lvl="1" eaLnBrk="1" hangingPunct="1"/>
            <a:r>
              <a:rPr lang="en-US" dirty="0"/>
              <a:t>Devices</a:t>
            </a:r>
          </a:p>
          <a:p>
            <a:pPr lvl="1" eaLnBrk="1" hangingPunct="1"/>
            <a:r>
              <a:rPr lang="en-US" dirty="0"/>
              <a:t>Queuing</a:t>
            </a:r>
          </a:p>
          <a:p>
            <a:pPr eaLnBrk="1" hangingPunct="1"/>
            <a:r>
              <a:rPr lang="en-US" dirty="0"/>
              <a:t>Checklist that include:</a:t>
            </a:r>
          </a:p>
          <a:p>
            <a:pPr lvl="1" eaLnBrk="1" hangingPunct="1"/>
            <a:r>
              <a:rPr lang="en-US" dirty="0"/>
              <a:t>Work zone impacts</a:t>
            </a:r>
          </a:p>
          <a:p>
            <a:pPr lvl="1" eaLnBrk="1" hangingPunct="1"/>
            <a:r>
              <a:rPr lang="en-US" dirty="0"/>
              <a:t>ITS</a:t>
            </a:r>
          </a:p>
          <a:p>
            <a:pPr lvl="1" eaLnBrk="1" hangingPunct="1"/>
            <a:r>
              <a:rPr lang="en-US" dirty="0"/>
              <a:t>TO strategies</a:t>
            </a:r>
          </a:p>
          <a:p>
            <a:pPr lvl="1" eaLnBrk="1" hangingPunct="1"/>
            <a:r>
              <a:rPr lang="en-US" dirty="0"/>
              <a:t>Etc.</a:t>
            </a:r>
          </a:p>
          <a:p>
            <a:pPr lvl="1" eaLnBrk="1" hangingPunct="1"/>
            <a:endParaRPr lang="en-US" dirty="0"/>
          </a:p>
          <a:p>
            <a:pPr lvl="1" eaLnBrk="1" hangingPunct="1"/>
            <a:endParaRPr lang="en-US" dirty="0"/>
          </a:p>
          <a:p>
            <a:pPr lvl="1" eaLnBrk="1" hangingPunct="1"/>
            <a:endParaRPr lang="en-US" dirty="0"/>
          </a:p>
          <a:p>
            <a:pPr lvl="1" eaLnBrk="1" hangingPunct="1"/>
            <a:endParaRPr lang="en-US" dirty="0"/>
          </a:p>
        </p:txBody>
      </p:sp>
      <p:sp>
        <p:nvSpPr>
          <p:cNvPr id="7" name="Rectangle 2"/>
          <p:cNvSpPr>
            <a:spLocks noGrp="1" noChangeArrowheads="1"/>
          </p:cNvSpPr>
          <p:nvPr>
            <p:ph type="title" idx="4294967295"/>
          </p:nvPr>
        </p:nvSpPr>
        <p:spPr>
          <a:xfrm>
            <a:off x="228600" y="228600"/>
            <a:ext cx="8686800" cy="1295400"/>
          </a:xfrm>
        </p:spPr>
        <p:txBody>
          <a:bodyPr/>
          <a:lstStyle/>
          <a:p>
            <a:pPr eaLnBrk="1" hangingPunct="1">
              <a:defRPr/>
            </a:pPr>
            <a:r>
              <a:rPr lang="en-US" dirty="0"/>
              <a:t>Work Zone Inspection – An Example from Maryland SHA</a:t>
            </a:r>
          </a:p>
        </p:txBody>
      </p:sp>
    </p:spTree>
    <p:extLst>
      <p:ext uri="{BB962C8B-B14F-4D97-AF65-F5344CB8AC3E}">
        <p14:creationId xmlns:p14="http://schemas.microsoft.com/office/powerpoint/2010/main" val="160993351"/>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a:xfrm>
            <a:off x="381000" y="533400"/>
            <a:ext cx="8001000" cy="585787"/>
          </a:xfrm>
        </p:spPr>
        <p:txBody>
          <a:bodyPr/>
          <a:lstStyle/>
          <a:p>
            <a:pPr eaLnBrk="1" hangingPunct="1">
              <a:defRPr/>
            </a:pPr>
            <a:r>
              <a:rPr lang="en-US" dirty="0"/>
              <a:t>Knowledge Check</a:t>
            </a:r>
          </a:p>
        </p:txBody>
      </p:sp>
      <p:sp>
        <p:nvSpPr>
          <p:cNvPr id="58371" name="Rectangle 5"/>
          <p:cNvSpPr>
            <a:spLocks noGrp="1" noChangeArrowheads="1"/>
          </p:cNvSpPr>
          <p:nvPr>
            <p:ph type="body" idx="1"/>
          </p:nvPr>
        </p:nvSpPr>
        <p:spPr>
          <a:xfrm>
            <a:off x="397329" y="1600200"/>
            <a:ext cx="8001000" cy="2743200"/>
          </a:xfrm>
          <a:noFill/>
        </p:spPr>
        <p:txBody>
          <a:bodyPr/>
          <a:lstStyle/>
          <a:p>
            <a:pPr eaLnBrk="1" hangingPunct="1"/>
            <a:r>
              <a:rPr lang="en-US" dirty="0"/>
              <a:t>Name two ITS strategies applicable to work zones</a:t>
            </a:r>
          </a:p>
          <a:p>
            <a:pPr eaLnBrk="1" hangingPunct="1"/>
            <a:r>
              <a:rPr lang="en-US" dirty="0"/>
              <a:t>Name 2 demand management strategies</a:t>
            </a:r>
          </a:p>
          <a:p>
            <a:pPr eaLnBrk="1" hangingPunct="1"/>
            <a:r>
              <a:rPr lang="en-US" dirty="0"/>
              <a:t>Name 2 incident management strategies</a:t>
            </a:r>
          </a:p>
          <a:p>
            <a:pPr eaLnBrk="1" hangingPunct="1"/>
            <a:r>
              <a:rPr lang="en-US" dirty="0"/>
              <a:t>How can we minimize back-of-queue crashes?</a:t>
            </a:r>
          </a:p>
          <a:p>
            <a:pPr eaLnBrk="1" hangingPunct="1"/>
            <a:endParaRPr lang="en-US" dirty="0"/>
          </a:p>
          <a:p>
            <a:pPr eaLnBrk="1" hangingPunct="1"/>
            <a:endParaRPr lang="en-US" dirty="0"/>
          </a:p>
        </p:txBody>
      </p:sp>
    </p:spTree>
    <p:extLst>
      <p:ext uri="{BB962C8B-B14F-4D97-AF65-F5344CB8AC3E}">
        <p14:creationId xmlns:p14="http://schemas.microsoft.com/office/powerpoint/2010/main" val="1370023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610600" cy="1325563"/>
          </a:xfrm>
        </p:spPr>
        <p:txBody>
          <a:bodyPr/>
          <a:lstStyle/>
          <a:p>
            <a:pPr>
              <a:defRPr/>
            </a:pPr>
            <a:r>
              <a:rPr lang="en-US" dirty="0"/>
              <a:t>Transportation Operation Strategies</a:t>
            </a:r>
          </a:p>
        </p:txBody>
      </p:sp>
      <p:sp>
        <p:nvSpPr>
          <p:cNvPr id="7171" name="Content Placeholder 2"/>
          <p:cNvSpPr>
            <a:spLocks noGrp="1"/>
          </p:cNvSpPr>
          <p:nvPr>
            <p:ph idx="1"/>
          </p:nvPr>
        </p:nvSpPr>
        <p:spPr/>
        <p:txBody>
          <a:bodyPr/>
          <a:lstStyle/>
          <a:p>
            <a:pPr marL="514350" indent="-514350">
              <a:buSzPct val="100000"/>
              <a:buFont typeface="Verdana" pitchFamily="34" charset="0"/>
              <a:buAutoNum type="alphaUcPeriod"/>
            </a:pPr>
            <a:r>
              <a:rPr lang="en-US" dirty="0"/>
              <a:t>Intelligent Transportation Systems (ITS)</a:t>
            </a:r>
          </a:p>
          <a:p>
            <a:pPr marL="514350" indent="-514350">
              <a:buSzPct val="100000"/>
              <a:buFont typeface="Verdana" pitchFamily="34" charset="0"/>
              <a:buAutoNum type="alphaUcPeriod"/>
            </a:pPr>
            <a:r>
              <a:rPr lang="en-US" dirty="0"/>
              <a:t>Demand management strategies</a:t>
            </a:r>
          </a:p>
          <a:p>
            <a:pPr marL="514350" indent="-514350">
              <a:buSzPct val="100000"/>
              <a:buFont typeface="Verdana" pitchFamily="34" charset="0"/>
              <a:buAutoNum type="alphaUcPeriod"/>
            </a:pPr>
            <a:r>
              <a:rPr lang="en-US" dirty="0"/>
              <a:t>Corridor/network management strategies</a:t>
            </a:r>
          </a:p>
          <a:p>
            <a:pPr marL="514350" indent="-514350">
              <a:buSzPct val="100000"/>
              <a:buFont typeface="Verdana" pitchFamily="34" charset="0"/>
              <a:buAutoNum type="alphaUcPeriod"/>
            </a:pPr>
            <a:r>
              <a:rPr lang="en-US" dirty="0"/>
              <a:t>Incident management and enforcement strategies</a:t>
            </a:r>
          </a:p>
          <a:p>
            <a:pPr marL="514350" indent="-514350">
              <a:buSzPct val="100000"/>
              <a:buFont typeface="Verdana" pitchFamily="34" charset="0"/>
              <a:buAutoNum type="alphaUcPeriod"/>
            </a:pPr>
            <a:r>
              <a:rPr lang="en-US" dirty="0"/>
              <a:t>Safety management strategies</a:t>
            </a:r>
          </a:p>
          <a:p>
            <a:pPr marL="514350" indent="-514350">
              <a:buSzPct val="100000"/>
              <a:buFont typeface="Verdana" pitchFamily="34" charset="0"/>
              <a:buAutoNum type="alphaUcPeriod"/>
            </a:pPr>
            <a:r>
              <a:rPr lang="en-US" dirty="0"/>
              <a:t>Back-of-Queue strategies</a:t>
            </a:r>
          </a:p>
        </p:txBody>
      </p:sp>
    </p:spTree>
    <p:extLst>
      <p:ext uri="{BB962C8B-B14F-4D97-AF65-F5344CB8AC3E}">
        <p14:creationId xmlns:p14="http://schemas.microsoft.com/office/powerpoint/2010/main" val="1205867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57200" y="0"/>
            <a:ext cx="8229600" cy="1417638"/>
          </a:xfrm>
        </p:spPr>
        <p:txBody>
          <a:bodyPr/>
          <a:lstStyle/>
          <a:p>
            <a:r>
              <a:rPr lang="en-US" dirty="0"/>
              <a:t>Questions</a:t>
            </a:r>
          </a:p>
        </p:txBody>
      </p:sp>
    </p:spTree>
    <p:extLst>
      <p:ext uri="{BB962C8B-B14F-4D97-AF65-F5344CB8AC3E}">
        <p14:creationId xmlns:p14="http://schemas.microsoft.com/office/powerpoint/2010/main" val="42775349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610600" cy="1325563"/>
          </a:xfrm>
        </p:spPr>
        <p:txBody>
          <a:bodyPr/>
          <a:lstStyle/>
          <a:p>
            <a:pPr>
              <a:defRPr/>
            </a:pPr>
            <a:r>
              <a:rPr lang="en-US" dirty="0"/>
              <a:t>A. Intelligent Transportation</a:t>
            </a:r>
            <a:br>
              <a:rPr lang="en-US" dirty="0"/>
            </a:br>
            <a:r>
              <a:rPr lang="en-US" dirty="0"/>
              <a:t>Systems (ITS) Strategies</a:t>
            </a:r>
          </a:p>
        </p:txBody>
      </p:sp>
      <p:sp>
        <p:nvSpPr>
          <p:cNvPr id="3" name="Content Placeholder 2"/>
          <p:cNvSpPr>
            <a:spLocks noGrp="1"/>
          </p:cNvSpPr>
          <p:nvPr>
            <p:ph idx="1"/>
          </p:nvPr>
        </p:nvSpPr>
        <p:spPr>
          <a:xfrm>
            <a:off x="533400" y="1752600"/>
            <a:ext cx="4038600" cy="4343400"/>
          </a:xfrm>
        </p:spPr>
        <p:txBody>
          <a:bodyPr/>
          <a:lstStyle/>
          <a:p>
            <a:pPr>
              <a:defRPr/>
            </a:pPr>
            <a:r>
              <a:rPr lang="en-US" dirty="0"/>
              <a:t>Allow the use of technology as strategy to improve mobility and safety in work zones</a:t>
            </a:r>
          </a:p>
          <a:p>
            <a:pPr>
              <a:defRPr/>
            </a:pPr>
            <a:r>
              <a:rPr lang="en-US" kern="1200" dirty="0"/>
              <a:t>Improve incident</a:t>
            </a:r>
          </a:p>
          <a:p>
            <a:pPr lvl="1">
              <a:defRPr/>
            </a:pPr>
            <a:r>
              <a:rPr lang="en-US" kern="1200" dirty="0"/>
              <a:t>Detection</a:t>
            </a:r>
          </a:p>
          <a:p>
            <a:pPr lvl="1">
              <a:defRPr/>
            </a:pPr>
            <a:r>
              <a:rPr lang="en-US" kern="1200" dirty="0"/>
              <a:t>Response, and</a:t>
            </a:r>
          </a:p>
          <a:p>
            <a:pPr lvl="1">
              <a:defRPr/>
            </a:pPr>
            <a:r>
              <a:rPr lang="en-US" kern="1200" dirty="0"/>
              <a:t>Clearance in work zones</a:t>
            </a:r>
            <a:endParaRPr lang="en-US" dirty="0"/>
          </a:p>
        </p:txBody>
      </p:sp>
      <p:pic>
        <p:nvPicPr>
          <p:cNvPr id="4" name="Picture 3" descr="40 MIn to End of WorkZone on changeable message sign off the shoulder of freeway with drums delineating the device">
            <a:extLst>
              <a:ext uri="{FF2B5EF4-FFF2-40B4-BE49-F238E27FC236}">
                <a16:creationId xmlns:a16="http://schemas.microsoft.com/office/drawing/2014/main" id="{5E935F21-85B8-469F-9196-2CF3E61C0CD4}"/>
              </a:ext>
            </a:extLst>
          </p:cNvPr>
          <p:cNvPicPr>
            <a:picLocks noChangeAspect="1"/>
          </p:cNvPicPr>
          <p:nvPr/>
        </p:nvPicPr>
        <p:blipFill>
          <a:blip r:embed="rId3"/>
          <a:stretch>
            <a:fillRect/>
          </a:stretch>
        </p:blipFill>
        <p:spPr>
          <a:xfrm>
            <a:off x="4809392" y="2209800"/>
            <a:ext cx="4030153" cy="2847975"/>
          </a:xfrm>
          <a:prstGeom prst="rect">
            <a:avLst/>
          </a:prstGeom>
        </p:spPr>
      </p:pic>
      <p:sp>
        <p:nvSpPr>
          <p:cNvPr id="5" name="Google Shape;74;p1">
            <a:extLst>
              <a:ext uri="{FF2B5EF4-FFF2-40B4-BE49-F238E27FC236}">
                <a16:creationId xmlns:a16="http://schemas.microsoft.com/office/drawing/2014/main" id="{CFDC4EF7-D296-D89F-A27C-CDB4ACD35CAA}"/>
              </a:ext>
            </a:extLst>
          </p:cNvPr>
          <p:cNvSpPr/>
          <p:nvPr/>
        </p:nvSpPr>
        <p:spPr>
          <a:xfrm>
            <a:off x="7734300" y="51816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7013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defRPr/>
            </a:pPr>
            <a:r>
              <a:rPr lang="en-US" dirty="0"/>
              <a:t>ITS Work Zone Strategies</a:t>
            </a:r>
          </a:p>
        </p:txBody>
      </p:sp>
      <p:sp>
        <p:nvSpPr>
          <p:cNvPr id="7172" name="Rectangle 3"/>
          <p:cNvSpPr>
            <a:spLocks noGrp="1" noChangeArrowheads="1"/>
          </p:cNvSpPr>
          <p:nvPr>
            <p:ph type="body" idx="1"/>
          </p:nvPr>
        </p:nvSpPr>
        <p:spPr>
          <a:xfrm>
            <a:off x="533400" y="1325563"/>
            <a:ext cx="3352801" cy="4343400"/>
          </a:xfrm>
        </p:spPr>
        <p:txBody>
          <a:bodyPr/>
          <a:lstStyle/>
          <a:p>
            <a:pPr eaLnBrk="1" hangingPunct="1">
              <a:defRPr/>
            </a:pPr>
            <a:r>
              <a:rPr lang="en-US" kern="1200" dirty="0"/>
              <a:t>Being used to anticipate and mitigate congestion caused by highway work zones</a:t>
            </a:r>
          </a:p>
          <a:p>
            <a:pPr eaLnBrk="1" hangingPunct="1">
              <a:defRPr/>
            </a:pPr>
            <a:r>
              <a:rPr lang="en-US" dirty="0"/>
              <a:t>Should be considered</a:t>
            </a:r>
          </a:p>
          <a:p>
            <a:pPr eaLnBrk="1" hangingPunct="1">
              <a:defRPr/>
            </a:pPr>
            <a:r>
              <a:rPr lang="en-US" dirty="0"/>
              <a:t>Examples follow:</a:t>
            </a:r>
          </a:p>
        </p:txBody>
      </p:sp>
      <p:pic>
        <p:nvPicPr>
          <p:cNvPr id="3" name="Picture 2" descr="Trailer mounted message board with solar panel and video camera">
            <a:extLst>
              <a:ext uri="{FF2B5EF4-FFF2-40B4-BE49-F238E27FC236}">
                <a16:creationId xmlns:a16="http://schemas.microsoft.com/office/drawing/2014/main" id="{A12D580B-4415-4D75-A41F-21A7AA6A7BEE}"/>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6201" y="1600200"/>
            <a:ext cx="4738224" cy="3932237"/>
          </a:xfrm>
          <a:prstGeom prst="rect">
            <a:avLst/>
          </a:prstGeom>
        </p:spPr>
      </p:pic>
      <p:sp>
        <p:nvSpPr>
          <p:cNvPr id="2" name="Google Shape;74;p1">
            <a:extLst>
              <a:ext uri="{FF2B5EF4-FFF2-40B4-BE49-F238E27FC236}">
                <a16:creationId xmlns:a16="http://schemas.microsoft.com/office/drawing/2014/main" id="{BB08E494-66AB-D944-EDAC-3FC0B8690DF3}"/>
              </a:ext>
            </a:extLst>
          </p:cNvPr>
          <p:cNvSpPr/>
          <p:nvPr/>
        </p:nvSpPr>
        <p:spPr>
          <a:xfrm>
            <a:off x="7543800" y="5588602"/>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766136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516194" y="102393"/>
            <a:ext cx="8610600" cy="1325563"/>
          </a:xfrm>
        </p:spPr>
        <p:txBody>
          <a:bodyPr/>
          <a:lstStyle/>
          <a:p>
            <a:pPr eaLnBrk="1" hangingPunct="1">
              <a:defRPr/>
            </a:pPr>
            <a:r>
              <a:rPr lang="en-US" dirty="0"/>
              <a:t>Portable Traffic</a:t>
            </a:r>
            <a:br>
              <a:rPr lang="en-US" dirty="0"/>
            </a:br>
            <a:r>
              <a:rPr lang="en-US" dirty="0"/>
              <a:t>Management Systems</a:t>
            </a:r>
          </a:p>
        </p:txBody>
      </p:sp>
      <p:sp>
        <p:nvSpPr>
          <p:cNvPr id="10243" name="Rectangle 3"/>
          <p:cNvSpPr>
            <a:spLocks noGrp="1" noChangeArrowheads="1"/>
          </p:cNvSpPr>
          <p:nvPr>
            <p:ph type="body" idx="1"/>
          </p:nvPr>
        </p:nvSpPr>
        <p:spPr>
          <a:xfrm>
            <a:off x="390619" y="1802607"/>
            <a:ext cx="4648200" cy="4953000"/>
          </a:xfrm>
        </p:spPr>
        <p:txBody>
          <a:bodyPr/>
          <a:lstStyle/>
          <a:p>
            <a:pPr eaLnBrk="1" hangingPunct="1"/>
            <a:r>
              <a:rPr lang="en-US" dirty="0"/>
              <a:t>Real-time traveler information</a:t>
            </a:r>
          </a:p>
          <a:p>
            <a:pPr eaLnBrk="1" hangingPunct="1"/>
            <a:r>
              <a:rPr lang="en-US" dirty="0"/>
              <a:t>Congestion &amp; incident management applications</a:t>
            </a:r>
          </a:p>
          <a:p>
            <a:pPr eaLnBrk="1" hangingPunct="1"/>
            <a:r>
              <a:rPr lang="en-US" dirty="0"/>
              <a:t>Sensors to monitor real-time traffic conditions</a:t>
            </a:r>
          </a:p>
          <a:p>
            <a:pPr lvl="1" eaLnBrk="1" hangingPunct="1"/>
            <a:endParaRPr lang="en-US" dirty="0"/>
          </a:p>
        </p:txBody>
      </p:sp>
      <p:pic>
        <p:nvPicPr>
          <p:cNvPr id="10244" name="Picture 3" descr="SmartZone Tower with solar panel, camera, and message board showing ramp closed ahead"/>
          <p:cNvPicPr>
            <a:picLocks noChangeAspect="1" noChangeArrowheads="1"/>
          </p:cNvPicPr>
          <p:nvPr/>
        </p:nvPicPr>
        <p:blipFill>
          <a:blip r:embed="rId3" cstate="print"/>
          <a:srcRect r="19231"/>
          <a:stretch>
            <a:fillRect/>
          </a:stretch>
        </p:blipFill>
        <p:spPr bwMode="auto">
          <a:xfrm>
            <a:off x="5065323" y="1600200"/>
            <a:ext cx="3505200" cy="4340225"/>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C67FABF9-3C37-A875-BC5E-CB9C4AFD3A32}"/>
              </a:ext>
            </a:extLst>
          </p:cNvPr>
          <p:cNvSpPr/>
          <p:nvPr/>
        </p:nvSpPr>
        <p:spPr>
          <a:xfrm>
            <a:off x="7543800" y="5940425"/>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572466872"/>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261E3513-ACA3-4CC4-B491-0591FDDCA199}"/>
</file>

<file path=customXml/itemProps2.xml><?xml version="1.0" encoding="utf-8"?>
<ds:datastoreItem xmlns:ds="http://schemas.openxmlformats.org/officeDocument/2006/customXml" ds:itemID="{2DE3522E-E1AD-4205-8226-72C78AF51657}"/>
</file>

<file path=customXml/itemProps3.xml><?xml version="1.0" encoding="utf-8"?>
<ds:datastoreItem xmlns:ds="http://schemas.openxmlformats.org/officeDocument/2006/customXml" ds:itemID="{65D2ADE0-25B9-42F1-B365-339A37D8E170}"/>
</file>

<file path=docProps/app.xml><?xml version="1.0" encoding="utf-8"?>
<Properties xmlns="http://schemas.openxmlformats.org/officeDocument/2006/extended-properties" xmlns:vt="http://schemas.openxmlformats.org/officeDocument/2006/docPropsVTypes">
  <TotalTime>19538</TotalTime>
  <Words>13721</Words>
  <Application>Microsoft Office PowerPoint</Application>
  <PresentationFormat>On-screen Show (4:3)</PresentationFormat>
  <Paragraphs>855</Paragraphs>
  <Slides>60</Slides>
  <Notes>60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60</vt:i4>
      </vt:variant>
    </vt:vector>
  </HeadingPairs>
  <TitlesOfParts>
    <vt:vector size="67" baseType="lpstr">
      <vt:lpstr>Arial</vt:lpstr>
      <vt:lpstr>Calibri</vt:lpstr>
      <vt:lpstr>Leelawadee</vt:lpstr>
      <vt:lpstr>Times New Roman</vt:lpstr>
      <vt:lpstr>Verdana</vt:lpstr>
      <vt:lpstr>Wingdings</vt:lpstr>
      <vt:lpstr>Default Design</vt:lpstr>
      <vt:lpstr>4. Transportation Operation (TO) Strategies </vt:lpstr>
      <vt:lpstr>Module Objectives</vt:lpstr>
      <vt:lpstr>PowerPoint Presentation</vt:lpstr>
      <vt:lpstr>Considerations of Work Zone Impact Analysis</vt:lpstr>
      <vt:lpstr>Considerations of Work Zone Impact Analysis (cont.)</vt:lpstr>
      <vt:lpstr>Transportation Operation Strategies</vt:lpstr>
      <vt:lpstr>A. Intelligent Transportation Systems (ITS) Strategies</vt:lpstr>
      <vt:lpstr>ITS Work Zone Strategies</vt:lpstr>
      <vt:lpstr>Portable Traffic Management Systems</vt:lpstr>
      <vt:lpstr>PowerPoint Presentation</vt:lpstr>
      <vt:lpstr> Traveler Information </vt:lpstr>
      <vt:lpstr>Variable Speed Limit (VSL) Systems</vt:lpstr>
      <vt:lpstr>Variable Speed Limit (VSL) Systems</vt:lpstr>
      <vt:lpstr>VSL Evaluation</vt:lpstr>
      <vt:lpstr>Speed Management Strategies</vt:lpstr>
      <vt:lpstr>Establish Reasonable Target Speeds </vt:lpstr>
      <vt:lpstr>MUTCD</vt:lpstr>
      <vt:lpstr>MUTCD</vt:lpstr>
      <vt:lpstr>Criteria for Work Zone Posted Speed Reduction</vt:lpstr>
      <vt:lpstr>Dynamic Lane Merge Systems</vt:lpstr>
      <vt:lpstr>Work Zone Speed Advisory Systems</vt:lpstr>
      <vt:lpstr>Advanced Speed Info. Systems Using Microwave Sensors</vt:lpstr>
      <vt:lpstr>Benefits of Using ITS in Work Zones</vt:lpstr>
      <vt:lpstr>B. Demand Management Strategies</vt:lpstr>
      <vt:lpstr>B. Demand Management Strategies: Examples</vt:lpstr>
      <vt:lpstr>B. Demand Management  Strategies: Examples</vt:lpstr>
      <vt:lpstr>C. Corridor/Network Management Strategies </vt:lpstr>
      <vt:lpstr>C. Corridor/Network Management Strategies </vt:lpstr>
      <vt:lpstr>C. Corridor/Network Management Strategies </vt:lpstr>
      <vt:lpstr>C. Corridor/Network Management Strategies </vt:lpstr>
      <vt:lpstr>D. Incident Management and Enforcement Strategies</vt:lpstr>
      <vt:lpstr>D. Incident Management and Enforcement Strategies</vt:lpstr>
      <vt:lpstr>D. Incident Management and Enforcement Strategies</vt:lpstr>
      <vt:lpstr>E. Safety Management Strategies</vt:lpstr>
      <vt:lpstr>E. Safety Management Strategies</vt:lpstr>
      <vt:lpstr>F. Back-of-Queue Strategies</vt:lpstr>
      <vt:lpstr>Where are Queues Likely to Occur?</vt:lpstr>
      <vt:lpstr>Back-of-Queue Issues</vt:lpstr>
      <vt:lpstr>Back-of-Queue Issues</vt:lpstr>
      <vt:lpstr>Why Should We Analyze Queues?</vt:lpstr>
      <vt:lpstr>Analyzing Potential Queues</vt:lpstr>
      <vt:lpstr>Example:  V/C Estimate</vt:lpstr>
      <vt:lpstr>Measured Average Work Zone Capacities for Freeways</vt:lpstr>
      <vt:lpstr>Ohio-DOT Permitted Lane Closure Spreadsheet (PLCS)</vt:lpstr>
      <vt:lpstr>Traffic Analysis Considerations</vt:lpstr>
      <vt:lpstr>A Process-Oriented Approach</vt:lpstr>
      <vt:lpstr>Choosing Mitigation Strategies</vt:lpstr>
      <vt:lpstr>Types of Strategies</vt:lpstr>
      <vt:lpstr>Queue Reduction/Elimination  - Nighttime Construction</vt:lpstr>
      <vt:lpstr>End of Queue Treatment –  TTC Setup</vt:lpstr>
      <vt:lpstr>PowerPoint Presentation</vt:lpstr>
      <vt:lpstr>Why Face Traffic?</vt:lpstr>
      <vt:lpstr>End of Queue Treatment – Intelligent Transportation Systems</vt:lpstr>
      <vt:lpstr>End of Queue Treatment –  Dynamic Lane Merge System</vt:lpstr>
      <vt:lpstr>End of Queue Treatment – An Example From South Carolina</vt:lpstr>
      <vt:lpstr>End of Queue Monitoring –  Portable or Permanent Cameras</vt:lpstr>
      <vt:lpstr>Public Information and Outreach</vt:lpstr>
      <vt:lpstr>Work Zone Inspection – An Example from Maryland SHA</vt:lpstr>
      <vt:lpstr>Knowledge Check</vt:lpstr>
      <vt:lpstr>Questions</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Traffic Control Technician Course</dc:title>
  <dc:subject>File 1 of 3</dc:subject>
  <dc:creator>Juan M Morales, P.E</dc:creator>
  <dc:description>JM Morales &amp; Associates, 407-674-7007, www.jmmassoc.com</dc:description>
  <cp:lastModifiedBy>Tim Luttrell</cp:lastModifiedBy>
  <cp:revision>718</cp:revision>
  <dcterms:created xsi:type="dcterms:W3CDTF">2003-08-18T20:36:41Z</dcterms:created>
  <dcterms:modified xsi:type="dcterms:W3CDTF">2025-04-09T15:33:29Z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